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22"/>
  </p:notesMasterIdLst>
  <p:sldIdLst>
    <p:sldId id="258" r:id="rId2"/>
    <p:sldId id="256" r:id="rId3"/>
    <p:sldId id="257" r:id="rId4"/>
    <p:sldId id="259" r:id="rId5"/>
    <p:sldId id="260" r:id="rId6"/>
    <p:sldId id="261" r:id="rId7"/>
    <p:sldId id="264" r:id="rId8"/>
    <p:sldId id="270" r:id="rId9"/>
    <p:sldId id="262" r:id="rId10"/>
    <p:sldId id="263" r:id="rId11"/>
    <p:sldId id="269" r:id="rId12"/>
    <p:sldId id="267" r:id="rId13"/>
    <p:sldId id="268" r:id="rId14"/>
    <p:sldId id="271" r:id="rId15"/>
    <p:sldId id="272" r:id="rId16"/>
    <p:sldId id="273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1B35"/>
    <a:srgbClr val="1F2837"/>
    <a:srgbClr val="9204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Средний стиль 4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86" autoAdjust="0"/>
  </p:normalViewPr>
  <p:slideViewPr>
    <p:cSldViewPr snapToGrid="0">
      <p:cViewPr varScale="1">
        <p:scale>
          <a:sx n="73" d="100"/>
          <a:sy n="73" d="100"/>
        </p:scale>
        <p:origin x="4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AF312A-81BF-4E97-80E5-12EBE310B901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16611-112F-452B-A325-10E0DF6E7BE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1235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1947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29046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167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575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3681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3871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0089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1168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3260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5916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3379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16611-112F-452B-A325-10E0DF6E7BE1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7823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8012B53-EEDE-466D-B9B6-10B9CA984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9315E9-DA81-447E-B9C2-8374D08A8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6C86BF7-F237-44E9-88D0-5D667ECF0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51D0E7-87FA-43F8-819A-B5B504E0F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2125E5-BCF8-421A-BDE2-50205B3D7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5438EF-A3AC-4BF6-81DD-2624ABEC0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6461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8641C7-878F-407D-9DAA-E3E45E7A4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3556C6B-BC45-431A-820B-29A82DE75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C74FA1-0D5F-40D4-91D4-6AED1CFF2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FC85EC-564E-47F8-8901-A92F49813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7AC59E-8BA8-4230-9DC6-3D4BD0BBA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0221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6279052-00B8-4BD0-B6CF-FD01D9BC9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97763A2-95DF-4235-8518-9FDD800AE1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28B60C-AB5C-43AF-AC1D-97BD6C16A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54F155-543F-4DB5-86F7-DECE7083E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342151-54C6-4D1F-9D26-87929C3A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9618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6B40D2-5053-461C-B979-173EED1D0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7DB571-FF99-4A0A-BBD2-BCBA75DBD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E35CEA-0ED4-4902-968F-9BC6AC824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A0D9FA-6F2F-4E9E-B48A-946583752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D9EDD8-6001-4F54-BFD4-C3B1A291B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5680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9DA1E7-B0E5-42DD-9537-8C94C7B09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7C224D-91FB-4DFA-92C9-4A4DE7547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8F6600-C261-4575-8EAD-5D8D5D283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1A8DFC-206C-4B5B-90F8-532EE2516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B706DD-1480-4E00-9CAF-019ABFF75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8365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69D1F3-BA76-462C-B6B1-4AE90C8EF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8C6D17-5975-48C4-B4B3-41B601687D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408A27-B4C1-432A-AC17-C667A78DB8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B1612A-E5BE-43F8-B8A7-AA662F190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FDE2457-9C50-4CF6-B707-3BB08F4C3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AF0EEE5-3833-434A-812E-D9BCFF757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9158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2897D0-28F1-4CA7-87B3-498BE3C5C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2C3F16-34F8-48F7-90CB-968D62C70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9830D0C-98FC-464E-AFF7-E873B27A0F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6089B3-C935-4983-8E3D-B5B64B54AC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106E7FD-133C-4203-8DD9-9C60A76028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72F2487-02B3-4879-B95C-751F1FC13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E1826E5-EE93-459E-86BE-01EE808AE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17CFE12-34C5-46D9-A0A2-DF99960F7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388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2D863-2E7A-4A8D-A6AF-D97F8086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BE716FC-34F5-4736-8045-7FB9150E7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D050948-05ED-49F4-AA0B-A47081E42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FEF2254-90F9-449D-A0A3-DE1AC5500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6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7237B9B-97A0-4E36-A43E-26417578D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E7456E0-B6E7-486A-9D48-DB793AD8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0418F9C-CB80-423F-9FF0-B323DB7CB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8195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93AEBA-2F15-47F5-9171-A26A512AB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F97181-99BA-4382-BAF6-4690B4CCF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5E6822B-17D9-4C86-B468-9245A14CA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E57D402-53E6-45CC-B15F-A98596827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F610A8A-4B3C-48D8-BB64-4D3988B94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D807FF9-FE24-4185-9748-A09B2EA5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4566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38B0D0-B993-48B7-BB50-BBD625600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921B04D-7EA8-45C3-A904-2CF005C26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AB97A4E-04E9-4675-A360-B93A14AEBD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7B3C988-8863-468E-89FC-20887AE13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E317732-562F-4003-BFEC-B1E4A2E42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9954B6-6114-4D4A-BF4B-A11FE5235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3492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B96C4FD-EC2D-4F4F-97E8-EBDCC595894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178DE6-AF29-401C-A7A1-CB3848429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CABF26-FF92-41CD-B074-5A9F0E29D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8D803B-D05C-42D4-B5DD-AC7997F8B8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07CBF-07B0-4C30-8899-E072220C3705}" type="datetimeFigureOut">
              <a:rPr lang="ru-RU" smtClean="0"/>
              <a:t>04.09.2022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6DA3E6-12D6-4176-9600-0897D0E2A3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B140E7-8199-4AA6-9291-7959CB480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25228-B4BD-48E8-AB66-C38AC36883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7553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Таблица 8">
            <a:extLst>
              <a:ext uri="{FF2B5EF4-FFF2-40B4-BE49-F238E27FC236}">
                <a16:creationId xmlns:a16="http://schemas.microsoft.com/office/drawing/2014/main" id="{221AC48B-3B45-7154-03C1-CDBEBC2B8A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8452020"/>
              </p:ext>
            </p:extLst>
          </p:nvPr>
        </p:nvGraphicFramePr>
        <p:xfrm>
          <a:off x="2032000" y="1389369"/>
          <a:ext cx="8128000" cy="18897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3601286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848048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0170101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6474301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1</a:t>
                      </a:r>
                      <a:r>
                        <a:rPr lang="ru-RU" sz="2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семестр</a:t>
                      </a:r>
                      <a:endParaRPr lang="ru-RU" sz="2800" dirty="0"/>
                    </a:p>
                  </a:txBody>
                  <a:tcPr>
                    <a:solidFill>
                      <a:srgbClr val="EA1B3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2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семестр</a:t>
                      </a:r>
                      <a:endParaRPr lang="ru-RU" sz="2800" dirty="0"/>
                    </a:p>
                  </a:txBody>
                  <a:tcPr>
                    <a:solidFill>
                      <a:srgbClr val="1F283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63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b="0" i="0" kern="1200" dirty="0">
                          <a:solidFill>
                            <a:srgbClr val="1F2837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теория</a:t>
                      </a:r>
                      <a:endParaRPr lang="ru-RU" sz="2400" b="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0" i="0" kern="1200" dirty="0">
                          <a:solidFill>
                            <a:srgbClr val="1F2837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лаб./пр.</a:t>
                      </a:r>
                      <a:endParaRPr lang="ru-RU" sz="2400" b="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0" i="0" kern="1200" dirty="0">
                          <a:solidFill>
                            <a:srgbClr val="1F2837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теория</a:t>
                      </a:r>
                      <a:endParaRPr lang="ru-RU" sz="2400" b="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0" i="0" kern="1200" dirty="0">
                          <a:solidFill>
                            <a:srgbClr val="1F2837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лаб./пр.</a:t>
                      </a:r>
                      <a:endParaRPr lang="ru-RU" sz="2400" b="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0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18 ч.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28 ч.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18 ч.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120 ч.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5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 sz="24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Экзамен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ru-R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490645"/>
                  </a:ext>
                </a:extLst>
              </a:tr>
            </a:tbl>
          </a:graphicData>
        </a:graphic>
      </p:graphicFrame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5AE782B-8BF5-632E-94BA-80FF841A0F83}"/>
              </a:ext>
            </a:extLst>
          </p:cNvPr>
          <p:cNvSpPr txBox="1">
            <a:spLocks/>
          </p:cNvSpPr>
          <p:nvPr/>
        </p:nvSpPr>
        <p:spPr>
          <a:xfrm>
            <a:off x="5071154" y="398084"/>
            <a:ext cx="2049692" cy="7775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000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ИС–201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6ADA901C-CD67-0FBD-A203-0A5DD392F5D2}"/>
              </a:ext>
            </a:extLst>
          </p:cNvPr>
          <p:cNvSpPr txBox="1">
            <a:spLocks/>
          </p:cNvSpPr>
          <p:nvPr/>
        </p:nvSpPr>
        <p:spPr>
          <a:xfrm>
            <a:off x="5071154" y="3320946"/>
            <a:ext cx="2049692" cy="87069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000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ИС–202</a:t>
            </a:r>
          </a:p>
        </p:txBody>
      </p:sp>
      <p:graphicFrame>
        <p:nvGraphicFramePr>
          <p:cNvPr id="18" name="Таблица 8">
            <a:extLst>
              <a:ext uri="{FF2B5EF4-FFF2-40B4-BE49-F238E27FC236}">
                <a16:creationId xmlns:a16="http://schemas.microsoft.com/office/drawing/2014/main" id="{EB55AEEF-6CB3-34E3-8E37-4E1F04374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432169"/>
              </p:ext>
            </p:extLst>
          </p:nvPr>
        </p:nvGraphicFramePr>
        <p:xfrm>
          <a:off x="2032000" y="4191639"/>
          <a:ext cx="8128000" cy="18897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3601286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848048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0170101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6474301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1</a:t>
                      </a:r>
                      <a:r>
                        <a:rPr lang="ru-RU" sz="2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семестр</a:t>
                      </a:r>
                      <a:endParaRPr lang="ru-RU" sz="2800" dirty="0"/>
                    </a:p>
                  </a:txBody>
                  <a:tcPr>
                    <a:solidFill>
                      <a:srgbClr val="1F283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2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семестр</a:t>
                      </a:r>
                      <a:endParaRPr lang="ru-RU" sz="2800" dirty="0"/>
                    </a:p>
                  </a:txBody>
                  <a:tcPr>
                    <a:solidFill>
                      <a:srgbClr val="EA1B3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63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b="0" i="0" kern="1200" dirty="0">
                          <a:solidFill>
                            <a:srgbClr val="1F2837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теория</a:t>
                      </a:r>
                      <a:endParaRPr lang="ru-RU" sz="2400" b="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0" i="0" kern="1200" dirty="0">
                          <a:solidFill>
                            <a:srgbClr val="1F2837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лаб./пр.</a:t>
                      </a:r>
                      <a:endParaRPr lang="ru-RU" sz="2400" b="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0" i="0" kern="1200" dirty="0">
                          <a:solidFill>
                            <a:srgbClr val="1F2837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теория</a:t>
                      </a:r>
                      <a:endParaRPr lang="ru-RU" sz="2400" b="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0" i="0" kern="1200" dirty="0">
                          <a:solidFill>
                            <a:srgbClr val="1F2837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лаб./пр.</a:t>
                      </a:r>
                      <a:endParaRPr lang="ru-RU" sz="2400" b="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0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2 ч.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60 ч.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34 ч.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88 ч.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5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 sz="24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Экзамен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ru-R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4906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3586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1975467" y="760194"/>
            <a:ext cx="8241059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Реляционные базы данных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B7DC4-09AC-F7A4-89C0-744ACFE3DFCB}"/>
              </a:ext>
            </a:extLst>
          </p:cNvPr>
          <p:cNvSpPr txBox="1"/>
          <p:nvPr/>
        </p:nvSpPr>
        <p:spPr>
          <a:xfrm>
            <a:off x="728848" y="1777837"/>
            <a:ext cx="1073429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 Реляционные базы данных основаны на реляционной модели — интуитивно понятном, наглядном табличном способе представления данных. 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Каждая строка, содержащая в таблице такой базы данных, представляет собой запись с уникальным идентификатором, который называют ключом. Столбцы таблицы имеют атрибуты данных, а каждая запись обычно содержит значение для каждого атрибута.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ru-RU" sz="2800" dirty="0">
              <a:solidFill>
                <a:srgbClr val="1F28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39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3116979" y="638058"/>
            <a:ext cx="5958036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Основные термины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B7DC4-09AC-F7A4-89C0-744ACFE3DFCB}"/>
              </a:ext>
            </a:extLst>
          </p:cNvPr>
          <p:cNvSpPr txBox="1"/>
          <p:nvPr/>
        </p:nvSpPr>
        <p:spPr>
          <a:xfrm>
            <a:off x="728849" y="1982920"/>
            <a:ext cx="10734296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3200" b="1" i="0" dirty="0">
                <a:solidFill>
                  <a:srgbClr val="333333"/>
                </a:solidFill>
                <a:effectLst/>
                <a:latin typeface="YS Text"/>
              </a:rPr>
              <a:t>Отношение</a:t>
            </a:r>
            <a:r>
              <a:rPr lang="en-US" sz="3200" b="1" i="0" dirty="0">
                <a:solidFill>
                  <a:srgbClr val="1F2837"/>
                </a:solidFill>
                <a:effectLst/>
                <a:latin typeface="YS Text"/>
              </a:rPr>
              <a:t>/</a:t>
            </a:r>
            <a:r>
              <a:rPr lang="ru-RU" sz="3200" b="1" dirty="0">
                <a:solidFill>
                  <a:srgbClr val="1F2837"/>
                </a:solidFill>
                <a:latin typeface="YS Text"/>
              </a:rPr>
              <a:t>С</a:t>
            </a:r>
            <a:r>
              <a:rPr lang="ru-RU" sz="3200" b="1" i="0" dirty="0">
                <a:solidFill>
                  <a:srgbClr val="1F2837"/>
                </a:solidFill>
                <a:effectLst/>
                <a:latin typeface="YS Text"/>
              </a:rPr>
              <a:t>ущность </a:t>
            </a: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– представляет тип объектов (класс), которые должны храниться в базе данных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Как правило, сущности соответствуют объектам из реального мира. 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800" dirty="0">
                <a:solidFill>
                  <a:srgbClr val="1F2837"/>
                </a:solidFill>
              </a:rPr>
              <a:t>Т</a:t>
            </a: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аблица в базе данных должна представлять одну сущность.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400" dirty="0">
                <a:solidFill>
                  <a:srgbClr val="920416"/>
                </a:solidFill>
              </a:rPr>
              <a:t>*Н</a:t>
            </a:r>
            <a:r>
              <a:rPr lang="ru-RU" sz="2400" b="0" i="0" u="none" strike="noStrike" dirty="0">
                <a:solidFill>
                  <a:srgbClr val="920416"/>
                </a:solidFill>
                <a:effectLst/>
              </a:rPr>
              <a:t>е каждая таблица может являться сущностью, некоторые таблицы используются для связи сущностей </a:t>
            </a:r>
          </a:p>
        </p:txBody>
      </p:sp>
    </p:spTree>
    <p:extLst>
      <p:ext uri="{BB962C8B-B14F-4D97-AF65-F5344CB8AC3E}">
        <p14:creationId xmlns:p14="http://schemas.microsoft.com/office/powerpoint/2010/main" val="309977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3116979" y="638058"/>
            <a:ext cx="5958036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Основные термины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B7DC4-09AC-F7A4-89C0-744ACFE3DFCB}"/>
              </a:ext>
            </a:extLst>
          </p:cNvPr>
          <p:cNvSpPr txBox="1"/>
          <p:nvPr/>
        </p:nvSpPr>
        <p:spPr>
          <a:xfrm>
            <a:off x="457200" y="1738648"/>
            <a:ext cx="1126018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400" b="1" i="0" dirty="0">
                <a:solidFill>
                  <a:srgbClr val="1F2837"/>
                </a:solidFill>
                <a:effectLst/>
              </a:rPr>
              <a:t>Атрибут </a:t>
            </a:r>
            <a:r>
              <a:rPr lang="ru-RU" sz="2400" i="0" dirty="0">
                <a:solidFill>
                  <a:srgbClr val="1F2837"/>
                </a:solidFill>
                <a:effectLst/>
              </a:rPr>
              <a:t>–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 свойство, которое описывает некоторую характеристику сущности (столбец).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400" dirty="0">
              <a:solidFill>
                <a:srgbClr val="1F2837"/>
              </a:solidFill>
            </a:endParaRPr>
          </a:p>
          <a:p>
            <a:pPr algn="just" fontAlgn="base"/>
            <a:r>
              <a:rPr lang="ru-RU" sz="2400" dirty="0">
                <a:solidFill>
                  <a:srgbClr val="1F2837"/>
                </a:solidFill>
              </a:rPr>
              <a:t>Каждый атрибут имеет домен (</a:t>
            </a:r>
            <a:r>
              <a:rPr lang="ru-RU" sz="2400" dirty="0" err="1">
                <a:solidFill>
                  <a:srgbClr val="1F2837"/>
                </a:solidFill>
              </a:rPr>
              <a:t>domain</a:t>
            </a:r>
            <a:r>
              <a:rPr lang="ru-RU" sz="2400" dirty="0">
                <a:solidFill>
                  <a:srgbClr val="1F2837"/>
                </a:solidFill>
              </a:rPr>
              <a:t>). </a:t>
            </a:r>
            <a:r>
              <a:rPr lang="ru-RU" sz="2400" b="1" dirty="0">
                <a:solidFill>
                  <a:srgbClr val="1F2837"/>
                </a:solidFill>
              </a:rPr>
              <a:t>Домен</a:t>
            </a:r>
            <a:r>
              <a:rPr lang="ru-RU" sz="2400" dirty="0">
                <a:solidFill>
                  <a:srgbClr val="1F2837"/>
                </a:solidFill>
              </a:rPr>
              <a:t> представляет набор допустимых значений для одного или нескольких атрибутов.</a:t>
            </a:r>
            <a:endParaRPr lang="ru-RU" sz="2400" b="0" i="0" dirty="0">
              <a:solidFill>
                <a:srgbClr val="1F2837"/>
              </a:solidFill>
              <a:effectLst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400" b="0" i="0" dirty="0">
              <a:solidFill>
                <a:srgbClr val="1F2837"/>
              </a:solidFill>
              <a:effectLst/>
            </a:endParaRPr>
          </a:p>
          <a:p>
            <a:pPr algn="just" fontAlgn="base"/>
            <a:r>
              <a:rPr lang="ru-RU" sz="2400" b="1" i="0" dirty="0">
                <a:solidFill>
                  <a:srgbClr val="1F2837"/>
                </a:solidFill>
                <a:effectLst/>
              </a:rPr>
              <a:t>Кортеж</a:t>
            </a:r>
            <a:r>
              <a:rPr lang="en-US" sz="2400" b="1" i="0" dirty="0">
                <a:solidFill>
                  <a:srgbClr val="1F2837"/>
                </a:solidFill>
                <a:effectLst/>
              </a:rPr>
              <a:t> (</a:t>
            </a:r>
            <a:r>
              <a:rPr lang="ru-RU" sz="2400" b="1" dirty="0">
                <a:solidFill>
                  <a:srgbClr val="1F2837"/>
                </a:solidFill>
              </a:rPr>
              <a:t>о</a:t>
            </a:r>
            <a:r>
              <a:rPr lang="ru-RU" sz="2400" b="1" i="0" dirty="0">
                <a:solidFill>
                  <a:srgbClr val="1F2837"/>
                </a:solidFill>
                <a:effectLst/>
              </a:rPr>
              <a:t>бъект</a:t>
            </a:r>
            <a:r>
              <a:rPr lang="en-US" sz="2400" b="1" i="0" dirty="0">
                <a:solidFill>
                  <a:srgbClr val="1F2837"/>
                </a:solidFill>
                <a:effectLst/>
              </a:rPr>
              <a:t>)</a:t>
            </a:r>
            <a:r>
              <a:rPr lang="ru-RU" sz="2400" b="1" i="0" dirty="0">
                <a:solidFill>
                  <a:srgbClr val="1F2837"/>
                </a:solidFill>
                <a:effectLst/>
              </a:rPr>
              <a:t> </a:t>
            </a:r>
            <a:r>
              <a:rPr lang="ru-RU" sz="2400" i="0" dirty="0">
                <a:solidFill>
                  <a:srgbClr val="1F2837"/>
                </a:solidFill>
                <a:effectLst/>
              </a:rPr>
              <a:t>–</a:t>
            </a:r>
            <a:r>
              <a:rPr lang="ru-RU" sz="2400" b="1" i="0" dirty="0">
                <a:solidFill>
                  <a:srgbClr val="1F2837"/>
                </a:solidFill>
                <a:effectLst/>
              </a:rPr>
              <a:t> </a:t>
            </a:r>
            <a:r>
              <a:rPr lang="ru-RU" sz="2400" i="0" dirty="0">
                <a:solidFill>
                  <a:srgbClr val="1F2837"/>
                </a:solidFill>
                <a:effectLst/>
              </a:rPr>
              <a:t>экземпляр сущности (класса) </a:t>
            </a:r>
            <a:r>
              <a:rPr lang="ru-RU" sz="2400" dirty="0">
                <a:solidFill>
                  <a:srgbClr val="1F2837"/>
                </a:solidFill>
              </a:rPr>
              <a:t>(запись в таблице</a:t>
            </a:r>
            <a:r>
              <a:rPr lang="en-US" sz="2400" dirty="0">
                <a:solidFill>
                  <a:srgbClr val="1F2837"/>
                </a:solidFill>
              </a:rPr>
              <a:t>/</a:t>
            </a:r>
            <a:r>
              <a:rPr lang="ru-RU" sz="2400" dirty="0">
                <a:solidFill>
                  <a:srgbClr val="1F2837"/>
                </a:solidFill>
              </a:rPr>
              <a:t>строка)</a:t>
            </a:r>
            <a:endParaRPr lang="ru-RU" sz="2400" i="0" dirty="0">
              <a:solidFill>
                <a:srgbClr val="1F2837"/>
              </a:solidFill>
              <a:effectLst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400" dirty="0">
              <a:solidFill>
                <a:srgbClr val="1F2837"/>
              </a:solidFill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400" b="0" i="0" dirty="0">
                <a:solidFill>
                  <a:srgbClr val="1F2837"/>
                </a:solidFill>
                <a:effectLst/>
              </a:rPr>
              <a:t>Каждый столбец должен хранить один атрибут сущности. А каждая строка представляет отдельный объект или экземпляр сущности.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400" dirty="0">
              <a:solidFill>
                <a:srgbClr val="1F2837"/>
              </a:solidFill>
            </a:endParaRPr>
          </a:p>
          <a:p>
            <a:pPr algn="just" fontAlgn="base"/>
            <a:r>
              <a:rPr lang="ru-RU" sz="2400" b="1" dirty="0">
                <a:solidFill>
                  <a:srgbClr val="1F2837"/>
                </a:solidFill>
              </a:rPr>
              <a:t>Идентификатор (ключ)</a:t>
            </a:r>
            <a:r>
              <a:rPr lang="ru-RU" sz="2400" dirty="0">
                <a:solidFill>
                  <a:srgbClr val="1F2837"/>
                </a:solidFill>
              </a:rPr>
              <a:t> – атрибут с уникальным значением</a:t>
            </a:r>
          </a:p>
          <a:p>
            <a:pPr algn="just" fontAlgn="base"/>
            <a:endParaRPr lang="ru-RU" sz="2400" dirty="0">
              <a:solidFill>
                <a:srgbClr val="1F2837"/>
              </a:solidFill>
            </a:endParaRPr>
          </a:p>
          <a:p>
            <a:pPr algn="just" fontAlgn="base"/>
            <a:endParaRPr lang="ru-RU" sz="2400" dirty="0">
              <a:solidFill>
                <a:srgbClr val="1F28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089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1240971" y="760194"/>
            <a:ext cx="10131074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Принципы реляционной базы данных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B7DC4-09AC-F7A4-89C0-744ACFE3DFCB}"/>
              </a:ext>
            </a:extLst>
          </p:cNvPr>
          <p:cNvSpPr txBox="1"/>
          <p:nvPr/>
        </p:nvSpPr>
        <p:spPr>
          <a:xfrm>
            <a:off x="676430" y="1779125"/>
            <a:ext cx="1083913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4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400" b="0" i="0" u="none" strike="noStrike" dirty="0">
                <a:solidFill>
                  <a:srgbClr val="1F2837"/>
                </a:solidFill>
                <a:effectLst/>
              </a:rPr>
              <a:t> Данные хранятся в таблицах, состоящих из столбцов (атрибутов, полей) и строк (кортежей)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4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400" b="0" i="0" u="none" strike="noStrike" dirty="0">
                <a:solidFill>
                  <a:srgbClr val="1F2837"/>
                </a:solidFill>
                <a:effectLst/>
              </a:rPr>
              <a:t>На пересечении строки и столбца находится только одно значение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4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400" b="0" i="0" u="none" strike="noStrike" dirty="0">
                <a:solidFill>
                  <a:srgbClr val="1F2837"/>
                </a:solidFill>
                <a:effectLst/>
              </a:rPr>
              <a:t>У каждого столбца (атрибута) есть свое имя и все значения в этом столбце имеют один тип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4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400" b="0" i="0" u="none" strike="noStrike" dirty="0">
                <a:solidFill>
                  <a:srgbClr val="1F2837"/>
                </a:solidFill>
                <a:effectLst/>
              </a:rPr>
              <a:t>Минимум 1 столбец. Строк может не быть. 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4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400" b="0" i="0" u="none" strike="noStrike" dirty="0">
                <a:solidFill>
                  <a:srgbClr val="1F2837"/>
                </a:solidFill>
                <a:effectLst/>
              </a:rPr>
              <a:t>Запросы к базе данных возвращают результат в виде таблиц.</a:t>
            </a:r>
          </a:p>
        </p:txBody>
      </p:sp>
    </p:spTree>
    <p:extLst>
      <p:ext uri="{BB962C8B-B14F-4D97-AF65-F5344CB8AC3E}">
        <p14:creationId xmlns:p14="http://schemas.microsoft.com/office/powerpoint/2010/main" val="3754252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39F129C7-5327-6CA7-23F3-7C31986087CF}"/>
              </a:ext>
            </a:extLst>
          </p:cNvPr>
          <p:cNvSpPr/>
          <p:nvPr/>
        </p:nvSpPr>
        <p:spPr>
          <a:xfrm>
            <a:off x="2846259" y="1211692"/>
            <a:ext cx="7602020" cy="4190432"/>
          </a:xfrm>
          <a:prstGeom prst="rect">
            <a:avLst/>
          </a:prstGeom>
          <a:noFill/>
          <a:ln w="57150">
            <a:solidFill>
              <a:srgbClr val="1F28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" name="Таблица 3">
            <a:extLst>
              <a:ext uri="{FF2B5EF4-FFF2-40B4-BE49-F238E27FC236}">
                <a16:creationId xmlns:a16="http://schemas.microsoft.com/office/drawing/2014/main" id="{2CAFBAED-5FE5-DDB9-78B6-D9A9C4E1B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106346"/>
              </p:ext>
            </p:extLst>
          </p:nvPr>
        </p:nvGraphicFramePr>
        <p:xfrm>
          <a:off x="3053802" y="1755088"/>
          <a:ext cx="6842036" cy="3205304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710509">
                  <a:extLst>
                    <a:ext uri="{9D8B030D-6E8A-4147-A177-3AD203B41FA5}">
                      <a16:colId xmlns:a16="http://schemas.microsoft.com/office/drawing/2014/main" val="1430042936"/>
                    </a:ext>
                  </a:extLst>
                </a:gridCol>
                <a:gridCol w="1710509">
                  <a:extLst>
                    <a:ext uri="{9D8B030D-6E8A-4147-A177-3AD203B41FA5}">
                      <a16:colId xmlns:a16="http://schemas.microsoft.com/office/drawing/2014/main" val="2119672895"/>
                    </a:ext>
                  </a:extLst>
                </a:gridCol>
                <a:gridCol w="1710509">
                  <a:extLst>
                    <a:ext uri="{9D8B030D-6E8A-4147-A177-3AD203B41FA5}">
                      <a16:colId xmlns:a16="http://schemas.microsoft.com/office/drawing/2014/main" val="3539454419"/>
                    </a:ext>
                  </a:extLst>
                </a:gridCol>
                <a:gridCol w="1710509">
                  <a:extLst>
                    <a:ext uri="{9D8B030D-6E8A-4147-A177-3AD203B41FA5}">
                      <a16:colId xmlns:a16="http://schemas.microsoft.com/office/drawing/2014/main" val="2795877233"/>
                    </a:ext>
                  </a:extLst>
                </a:gridCol>
              </a:tblGrid>
              <a:tr h="80132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Id </a:t>
                      </a:r>
                      <a:endParaRPr lang="ru-RU" sz="24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kern="12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lastname</a:t>
                      </a:r>
                      <a:endParaRPr lang="ru-RU" sz="2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firstname</a:t>
                      </a:r>
                      <a:endParaRPr lang="ru-RU" sz="24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patronymic</a:t>
                      </a:r>
                      <a:endParaRPr lang="ru-RU" sz="24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18757"/>
                  </a:ext>
                </a:extLst>
              </a:tr>
              <a:tr h="80132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24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Иванов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Иван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Иванович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103344"/>
                  </a:ext>
                </a:extLst>
              </a:tr>
              <a:tr h="80132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1F2837"/>
                          </a:solidFill>
                        </a:rPr>
                        <a:t>2</a:t>
                      </a:r>
                      <a:endParaRPr lang="ru-RU" sz="24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Кабачков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Кабачок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err="1">
                          <a:solidFill>
                            <a:srgbClr val="1F2837"/>
                          </a:solidFill>
                        </a:rPr>
                        <a:t>Кабачкович</a:t>
                      </a:r>
                      <a:endParaRPr lang="ru-RU" sz="24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807617"/>
                  </a:ext>
                </a:extLst>
              </a:tr>
              <a:tr h="80132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24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Смирнова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rgbClr val="1F2837"/>
                          </a:solidFill>
                        </a:rPr>
                        <a:t>Мария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24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432571"/>
                  </a:ext>
                </a:extLst>
              </a:tr>
            </a:tbl>
          </a:graphicData>
        </a:graphic>
      </p:graphicFrame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F8E8B9A-6075-A6D6-B6EC-4E957A55B476}"/>
              </a:ext>
            </a:extLst>
          </p:cNvPr>
          <p:cNvSpPr/>
          <p:nvPr/>
        </p:nvSpPr>
        <p:spPr>
          <a:xfrm>
            <a:off x="3053802" y="1597046"/>
            <a:ext cx="7174415" cy="83099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FF2F6988-30E8-CD47-81A8-E11FFE617DE5}"/>
              </a:ext>
            </a:extLst>
          </p:cNvPr>
          <p:cNvCxnSpPr>
            <a:cxnSpLocks/>
          </p:cNvCxnSpPr>
          <p:nvPr/>
        </p:nvCxnSpPr>
        <p:spPr>
          <a:xfrm flipH="1">
            <a:off x="5524701" y="1028427"/>
            <a:ext cx="806270" cy="600892"/>
          </a:xfrm>
          <a:prstGeom prst="straightConnector1">
            <a:avLst/>
          </a:prstGeom>
          <a:ln w="57150">
            <a:solidFill>
              <a:srgbClr val="92041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BA3C8C9-E121-D8D9-3A6E-515F4C812953}"/>
              </a:ext>
            </a:extLst>
          </p:cNvPr>
          <p:cNvSpPr txBox="1"/>
          <p:nvPr/>
        </p:nvSpPr>
        <p:spPr>
          <a:xfrm>
            <a:off x="6330971" y="681735"/>
            <a:ext cx="1460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rgbClr val="920416"/>
                </a:solidFill>
              </a:rPr>
              <a:t>Атрибуты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028CE48-4968-0FC4-6216-1144673B0D73}"/>
              </a:ext>
            </a:extLst>
          </p:cNvPr>
          <p:cNvSpPr/>
          <p:nvPr/>
        </p:nvSpPr>
        <p:spPr>
          <a:xfrm>
            <a:off x="2961786" y="4122480"/>
            <a:ext cx="7083551" cy="995954"/>
          </a:xfrm>
          <a:prstGeom prst="rect">
            <a:avLst/>
          </a:prstGeom>
          <a:noFill/>
          <a:ln w="57150">
            <a:solidFill>
              <a:srgbClr val="EA1B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E0364B72-6FFA-AF6A-6B2A-AC380496737D}"/>
              </a:ext>
            </a:extLst>
          </p:cNvPr>
          <p:cNvCxnSpPr>
            <a:cxnSpLocks/>
          </p:cNvCxnSpPr>
          <p:nvPr/>
        </p:nvCxnSpPr>
        <p:spPr>
          <a:xfrm flipV="1">
            <a:off x="2491213" y="2428043"/>
            <a:ext cx="460419" cy="483693"/>
          </a:xfrm>
          <a:prstGeom prst="straightConnector1">
            <a:avLst/>
          </a:prstGeom>
          <a:ln w="57150">
            <a:solidFill>
              <a:srgbClr val="EA1B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7055C14-EE38-2888-AAAD-6BC69FF420CA}"/>
              </a:ext>
            </a:extLst>
          </p:cNvPr>
          <p:cNvSpPr txBox="1"/>
          <p:nvPr/>
        </p:nvSpPr>
        <p:spPr>
          <a:xfrm>
            <a:off x="564253" y="2836460"/>
            <a:ext cx="23049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b="1" dirty="0">
                <a:solidFill>
                  <a:srgbClr val="FF0000"/>
                </a:solidFill>
              </a:rPr>
              <a:t>Идентификатор</a:t>
            </a:r>
          </a:p>
          <a:p>
            <a:pPr algn="ctr"/>
            <a:r>
              <a:rPr lang="ru-RU" sz="2400" b="1" dirty="0">
                <a:solidFill>
                  <a:srgbClr val="FF0000"/>
                </a:solidFill>
              </a:rPr>
              <a:t>(ключ) </a:t>
            </a: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B07EF85E-C562-7644-D23C-F4F44081B242}"/>
              </a:ext>
            </a:extLst>
          </p:cNvPr>
          <p:cNvSpPr/>
          <p:nvPr/>
        </p:nvSpPr>
        <p:spPr>
          <a:xfrm>
            <a:off x="3062508" y="1781719"/>
            <a:ext cx="1479011" cy="830997"/>
          </a:xfrm>
          <a:prstGeom prst="rect">
            <a:avLst/>
          </a:prstGeom>
          <a:noFill/>
          <a:ln w="57150">
            <a:solidFill>
              <a:srgbClr val="EA1B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431D9465-62E0-164A-F815-55E7B16DBDBD}"/>
              </a:ext>
            </a:extLst>
          </p:cNvPr>
          <p:cNvCxnSpPr>
            <a:cxnSpLocks/>
          </p:cNvCxnSpPr>
          <p:nvPr/>
        </p:nvCxnSpPr>
        <p:spPr>
          <a:xfrm flipV="1">
            <a:off x="2501367" y="4481670"/>
            <a:ext cx="460419" cy="483693"/>
          </a:xfrm>
          <a:prstGeom prst="straightConnector1">
            <a:avLst/>
          </a:prstGeom>
          <a:ln w="57150">
            <a:solidFill>
              <a:srgbClr val="EA1B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620F54D4-93C6-4C1D-2FF9-E4A3962E3960}"/>
              </a:ext>
            </a:extLst>
          </p:cNvPr>
          <p:cNvSpPr txBox="1"/>
          <p:nvPr/>
        </p:nvSpPr>
        <p:spPr>
          <a:xfrm>
            <a:off x="1654908" y="4940458"/>
            <a:ext cx="1247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rgbClr val="FF0000"/>
                </a:solidFill>
              </a:rPr>
              <a:t>Кортеж </a:t>
            </a:r>
          </a:p>
        </p:txBody>
      </p: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9A1834BD-2AD2-BACB-281C-7C1891F2ABA2}"/>
              </a:ext>
            </a:extLst>
          </p:cNvPr>
          <p:cNvCxnSpPr>
            <a:cxnSpLocks/>
          </p:cNvCxnSpPr>
          <p:nvPr/>
        </p:nvCxnSpPr>
        <p:spPr>
          <a:xfrm flipV="1">
            <a:off x="4893644" y="5389060"/>
            <a:ext cx="0" cy="578741"/>
          </a:xfrm>
          <a:prstGeom prst="straightConnector1">
            <a:avLst/>
          </a:prstGeom>
          <a:ln w="57150">
            <a:solidFill>
              <a:srgbClr val="1F283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DC65DE8-FAB1-5825-EE10-98FD09A7A59D}"/>
              </a:ext>
            </a:extLst>
          </p:cNvPr>
          <p:cNvSpPr txBox="1"/>
          <p:nvPr/>
        </p:nvSpPr>
        <p:spPr>
          <a:xfrm>
            <a:off x="3418652" y="6008491"/>
            <a:ext cx="3222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i="0" dirty="0">
                <a:solidFill>
                  <a:srgbClr val="333333"/>
                </a:solidFill>
                <a:effectLst/>
                <a:latin typeface="YS Text"/>
              </a:rPr>
              <a:t>Отношение</a:t>
            </a:r>
            <a:r>
              <a:rPr lang="en-US" sz="2400" b="1" i="0" dirty="0">
                <a:solidFill>
                  <a:srgbClr val="1F2837"/>
                </a:solidFill>
                <a:effectLst/>
                <a:latin typeface="YS Text"/>
              </a:rPr>
              <a:t>/</a:t>
            </a:r>
            <a:r>
              <a:rPr lang="ru-RU" sz="2400" b="1" dirty="0">
                <a:solidFill>
                  <a:srgbClr val="1F2837"/>
                </a:solidFill>
                <a:latin typeface="YS Text"/>
              </a:rPr>
              <a:t>С</a:t>
            </a:r>
            <a:r>
              <a:rPr lang="ru-RU" sz="2400" b="1" i="0" dirty="0">
                <a:solidFill>
                  <a:srgbClr val="1F2837"/>
                </a:solidFill>
                <a:effectLst/>
                <a:latin typeface="YS Text"/>
              </a:rPr>
              <a:t>ущность</a:t>
            </a:r>
            <a:r>
              <a:rPr lang="ru-RU" sz="2400" b="1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8374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3116979" y="638058"/>
            <a:ext cx="5958036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Основные термины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B7DC4-09AC-F7A4-89C0-744ACFE3DFCB}"/>
              </a:ext>
            </a:extLst>
          </p:cNvPr>
          <p:cNvSpPr txBox="1"/>
          <p:nvPr/>
        </p:nvSpPr>
        <p:spPr>
          <a:xfrm>
            <a:off x="457200" y="1738648"/>
            <a:ext cx="112601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400" dirty="0">
              <a:solidFill>
                <a:srgbClr val="1F2837"/>
              </a:solidFill>
              <a:latin typeface="-apple-system"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400" b="1" i="0" dirty="0">
                <a:solidFill>
                  <a:srgbClr val="333333"/>
                </a:solidFill>
                <a:effectLst/>
                <a:latin typeface="YS Text"/>
              </a:rPr>
              <a:t>Первичным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YS Text"/>
              </a:rPr>
              <a:t> </a:t>
            </a:r>
            <a:r>
              <a:rPr lang="ru-RU" sz="2400" b="1" i="0" dirty="0">
                <a:solidFill>
                  <a:srgbClr val="333333"/>
                </a:solidFill>
                <a:effectLst/>
                <a:latin typeface="YS Text"/>
              </a:rPr>
              <a:t>ключом (</a:t>
            </a:r>
            <a:r>
              <a:rPr lang="en-US" sz="2400" b="1" i="0" dirty="0">
                <a:solidFill>
                  <a:srgbClr val="333333"/>
                </a:solidFill>
                <a:effectLst/>
                <a:latin typeface="YS Text"/>
              </a:rPr>
              <a:t>primary key</a:t>
            </a:r>
            <a:r>
              <a:rPr lang="ru-RU" sz="2400" b="1" i="0" dirty="0">
                <a:solidFill>
                  <a:srgbClr val="333333"/>
                </a:solidFill>
                <a:effectLst/>
                <a:latin typeface="YS Text"/>
              </a:rPr>
              <a:t>)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YS Text"/>
              </a:rPr>
              <a:t> (или просто </a:t>
            </a:r>
            <a:r>
              <a:rPr lang="ru-RU" sz="2400" b="1" i="0" dirty="0">
                <a:solidFill>
                  <a:srgbClr val="333333"/>
                </a:solidFill>
                <a:effectLst/>
                <a:latin typeface="YS Text"/>
              </a:rPr>
              <a:t>ключом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YS Text"/>
              </a:rPr>
              <a:t> таблицы) называется одно или несколько полей, однозначно идентифицирующих (определяющих) каждую запись. Если </a:t>
            </a:r>
            <a:r>
              <a:rPr lang="ru-RU" sz="2400" b="1" i="0" dirty="0">
                <a:solidFill>
                  <a:srgbClr val="333333"/>
                </a:solidFill>
                <a:effectLst/>
                <a:latin typeface="YS Text"/>
              </a:rPr>
              <a:t>первичный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YS Text"/>
              </a:rPr>
              <a:t> </a:t>
            </a:r>
            <a:r>
              <a:rPr lang="ru-RU" sz="2400" b="1" i="0" dirty="0">
                <a:solidFill>
                  <a:srgbClr val="333333"/>
                </a:solidFill>
                <a:effectLst/>
                <a:latin typeface="YS Text"/>
              </a:rPr>
              <a:t>ключ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YS Text"/>
              </a:rPr>
              <a:t> состоит из одного поля, он является простым, если из нескольких – </a:t>
            </a:r>
            <a:r>
              <a:rPr lang="ru-RU" sz="2400" b="0" i="0" dirty="0" err="1">
                <a:solidFill>
                  <a:srgbClr val="333333"/>
                </a:solidFill>
                <a:effectLst/>
                <a:latin typeface="YS Text"/>
              </a:rPr>
              <a:t>составнымы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YS Text"/>
              </a:rPr>
              <a:t>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400" dirty="0">
              <a:solidFill>
                <a:srgbClr val="1F2837"/>
              </a:solidFill>
              <a:latin typeface="-apple-system"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400" dirty="0">
                <a:solidFill>
                  <a:srgbClr val="1F2837"/>
                </a:solidFill>
                <a:latin typeface="-apple-system"/>
              </a:rPr>
              <a:t>Он должен соответствовать следующим ограничениям: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400" dirty="0">
              <a:solidFill>
                <a:srgbClr val="1F2837"/>
              </a:solidFill>
              <a:latin typeface="-apple-system"/>
            </a:endParaRPr>
          </a:p>
          <a:p>
            <a:pPr marL="342900" indent="-3429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rgbClr val="1F2837"/>
                </a:solidFill>
                <a:latin typeface="-apple-system"/>
              </a:rPr>
              <a:t>Первичный ключ должен быть уникальным все время</a:t>
            </a:r>
          </a:p>
          <a:p>
            <a:pPr marL="342900" indent="-3429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rgbClr val="1F2837"/>
                </a:solidFill>
                <a:latin typeface="-apple-system"/>
              </a:rPr>
              <a:t>Он должен постоянно присутствовать в таблице и иметь значение</a:t>
            </a:r>
          </a:p>
          <a:p>
            <a:pPr marL="342900" indent="-3429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rgbClr val="1F2837"/>
                </a:solidFill>
                <a:latin typeface="-apple-system"/>
              </a:rPr>
              <a:t>В идеале не должен изменять значение</a:t>
            </a:r>
          </a:p>
        </p:txBody>
      </p:sp>
    </p:spTree>
    <p:extLst>
      <p:ext uri="{BB962C8B-B14F-4D97-AF65-F5344CB8AC3E}">
        <p14:creationId xmlns:p14="http://schemas.microsoft.com/office/powerpoint/2010/main" val="398292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3116979" y="638058"/>
            <a:ext cx="5958036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Основные термины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B7DC4-09AC-F7A4-89C0-744ACFE3DFCB}"/>
              </a:ext>
            </a:extLst>
          </p:cNvPr>
          <p:cNvSpPr txBox="1"/>
          <p:nvPr/>
        </p:nvSpPr>
        <p:spPr>
          <a:xfrm>
            <a:off x="457200" y="1738648"/>
            <a:ext cx="112601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400" b="0" i="0" dirty="0">
                <a:solidFill>
                  <a:srgbClr val="1F2837"/>
                </a:solidFill>
                <a:effectLst/>
              </a:rPr>
              <a:t>Базы данных могут содержать таблицы, которые связаны между собой различными связями. </a:t>
            </a:r>
          </a:p>
          <a:p>
            <a:pPr algn="l"/>
            <a:r>
              <a:rPr lang="ru-RU" sz="2400" b="1" i="0" dirty="0">
                <a:solidFill>
                  <a:srgbClr val="1F2837"/>
                </a:solidFill>
                <a:effectLst/>
              </a:rPr>
              <a:t>Связь (</a:t>
            </a:r>
            <a:r>
              <a:rPr lang="ru-RU" sz="2400" b="1" i="0" dirty="0" err="1">
                <a:solidFill>
                  <a:srgbClr val="1F2837"/>
                </a:solidFill>
                <a:effectLst/>
              </a:rPr>
              <a:t>relationship</a:t>
            </a:r>
            <a:r>
              <a:rPr lang="ru-RU" sz="2400" b="1" i="0" dirty="0">
                <a:solidFill>
                  <a:srgbClr val="1F2837"/>
                </a:solidFill>
                <a:effectLst/>
              </a:rPr>
              <a:t>)  - 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представляет ассоциацию между сущностями.</a:t>
            </a:r>
          </a:p>
          <a:p>
            <a:pPr algn="l"/>
            <a:endParaRPr lang="ru-RU" sz="2400" b="0" i="0" dirty="0">
              <a:solidFill>
                <a:srgbClr val="1F2837"/>
              </a:solidFill>
              <a:effectLst/>
            </a:endParaRPr>
          </a:p>
          <a:p>
            <a:pPr algn="l"/>
            <a:r>
              <a:rPr lang="ru-RU" sz="2400" b="0" i="0" dirty="0">
                <a:solidFill>
                  <a:srgbClr val="1F2837"/>
                </a:solidFill>
                <a:effectLst/>
              </a:rPr>
              <a:t>При выделении связи выделяют главную или родительскую таблицу (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primary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 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key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 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table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 / 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master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 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table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) и зависимую, дочернюю таблицу (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foreign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 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key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 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table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 / 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child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 </a:t>
            </a:r>
            <a:r>
              <a:rPr lang="ru-RU" sz="2400" b="0" i="0" dirty="0" err="1">
                <a:solidFill>
                  <a:srgbClr val="1F2837"/>
                </a:solidFill>
                <a:effectLst/>
              </a:rPr>
              <a:t>table</a:t>
            </a:r>
            <a:r>
              <a:rPr lang="ru-RU" sz="2400" b="0" i="0" dirty="0">
                <a:solidFill>
                  <a:srgbClr val="1F2837"/>
                </a:solidFill>
                <a:effectLst/>
              </a:rPr>
              <a:t>). </a:t>
            </a:r>
          </a:p>
          <a:p>
            <a:pPr algn="l"/>
            <a:endParaRPr lang="ru-RU" sz="2400" dirty="0">
              <a:solidFill>
                <a:srgbClr val="1F2837"/>
              </a:solidFill>
            </a:endParaRPr>
          </a:p>
          <a:p>
            <a:pPr algn="l"/>
            <a:r>
              <a:rPr lang="ru-RU" sz="2400" b="0" i="0" dirty="0">
                <a:solidFill>
                  <a:srgbClr val="1F2837"/>
                </a:solidFill>
                <a:effectLst/>
              </a:rPr>
              <a:t>Дочерняя таблица зависит от родительской.</a:t>
            </a:r>
          </a:p>
          <a:p>
            <a:pPr algn="l"/>
            <a:endParaRPr lang="ru-RU" sz="2400" b="0" i="0" dirty="0">
              <a:solidFill>
                <a:srgbClr val="1F2837"/>
              </a:solidFill>
              <a:effectLst/>
            </a:endParaRPr>
          </a:p>
          <a:p>
            <a:pPr algn="l"/>
            <a:r>
              <a:rPr lang="ru-RU" sz="2400" b="0" i="0" dirty="0">
                <a:solidFill>
                  <a:srgbClr val="1F2837"/>
                </a:solidFill>
                <a:effectLst/>
              </a:rPr>
              <a:t>Для организации связи используются внешние ключи</a:t>
            </a:r>
            <a:r>
              <a:rPr lang="ru-RU" sz="2400" b="1" i="0" dirty="0">
                <a:solidFill>
                  <a:srgbClr val="1F2837"/>
                </a:solidFill>
                <a:effectLst/>
                <a:latin typeface="YS Text"/>
              </a:rPr>
              <a:t>.</a:t>
            </a:r>
            <a:r>
              <a:rPr lang="ru-RU" sz="2400" b="0" i="0" dirty="0">
                <a:solidFill>
                  <a:srgbClr val="1F2837"/>
                </a:solidFill>
                <a:effectLst/>
                <a:latin typeface="YS Text"/>
              </a:rPr>
              <a:t> Простыми словами, </a:t>
            </a:r>
            <a:r>
              <a:rPr lang="ru-RU" sz="2400" b="1" i="0" dirty="0">
                <a:solidFill>
                  <a:srgbClr val="1F2837"/>
                </a:solidFill>
                <a:effectLst/>
                <a:latin typeface="YS Text"/>
              </a:rPr>
              <a:t>внешний ключ </a:t>
            </a:r>
            <a:r>
              <a:rPr lang="en-US" sz="2400" b="1" i="0" dirty="0">
                <a:solidFill>
                  <a:srgbClr val="1F2837"/>
                </a:solidFill>
                <a:effectLst/>
                <a:latin typeface="YS Text"/>
              </a:rPr>
              <a:t>(foreign key</a:t>
            </a:r>
            <a:r>
              <a:rPr lang="ru-RU" sz="2400" b="1" i="0" dirty="0">
                <a:solidFill>
                  <a:srgbClr val="1F2837"/>
                </a:solidFill>
                <a:effectLst/>
                <a:latin typeface="YS Text"/>
              </a:rPr>
              <a:t>)</a:t>
            </a:r>
            <a:r>
              <a:rPr lang="ru-RU" sz="2400" b="0" i="0" dirty="0">
                <a:solidFill>
                  <a:srgbClr val="1F2837"/>
                </a:solidFill>
                <a:effectLst/>
                <a:latin typeface="YS Text"/>
              </a:rPr>
              <a:t> — это столбец (или несколько столбцов), ссылающийся на первичный ключ другой таблицы.</a:t>
            </a:r>
            <a:endParaRPr lang="ru-RU" sz="2400" b="0" i="0" dirty="0">
              <a:solidFill>
                <a:srgbClr val="1F2837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9319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3034960" y="624995"/>
            <a:ext cx="6680164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Связи между таблицами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32C798-88C7-B0F4-1D70-9F5369483B46}"/>
              </a:ext>
            </a:extLst>
          </p:cNvPr>
          <p:cNvSpPr txBox="1"/>
          <p:nvPr/>
        </p:nvSpPr>
        <p:spPr>
          <a:xfrm>
            <a:off x="3328131" y="2305615"/>
            <a:ext cx="609382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ru-RU" sz="2800" dirty="0">
                <a:solidFill>
                  <a:srgbClr val="1F2837"/>
                </a:solidFill>
              </a:rPr>
              <a:t>Один-к-одному (One </a:t>
            </a:r>
            <a:r>
              <a:rPr lang="ru-RU" sz="2800" dirty="0" err="1">
                <a:solidFill>
                  <a:srgbClr val="1F2837"/>
                </a:solidFill>
              </a:rPr>
              <a:t>to</a:t>
            </a:r>
            <a:r>
              <a:rPr lang="ru-RU" sz="2800" dirty="0">
                <a:solidFill>
                  <a:srgbClr val="1F2837"/>
                </a:solidFill>
              </a:rPr>
              <a:t> </a:t>
            </a:r>
            <a:r>
              <a:rPr lang="ru-RU" sz="2800" dirty="0" err="1">
                <a:solidFill>
                  <a:srgbClr val="1F2837"/>
                </a:solidFill>
              </a:rPr>
              <a:t>one</a:t>
            </a:r>
            <a:r>
              <a:rPr lang="ru-RU" sz="2800" dirty="0">
                <a:solidFill>
                  <a:srgbClr val="1F2837"/>
                </a:solidFill>
              </a:rPr>
              <a:t>)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ru-RU" sz="2800" dirty="0">
              <a:solidFill>
                <a:srgbClr val="1F2837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ru-RU" sz="2800" dirty="0">
                <a:solidFill>
                  <a:srgbClr val="1F2837"/>
                </a:solidFill>
              </a:rPr>
              <a:t>Один-ко-многим (One </a:t>
            </a:r>
            <a:r>
              <a:rPr lang="ru-RU" sz="2800" dirty="0" err="1">
                <a:solidFill>
                  <a:srgbClr val="1F2837"/>
                </a:solidFill>
              </a:rPr>
              <a:t>to</a:t>
            </a:r>
            <a:r>
              <a:rPr lang="ru-RU" sz="2800" dirty="0">
                <a:solidFill>
                  <a:srgbClr val="1F2837"/>
                </a:solidFill>
              </a:rPr>
              <a:t> </a:t>
            </a:r>
            <a:r>
              <a:rPr lang="ru-RU" sz="2800" dirty="0" err="1">
                <a:solidFill>
                  <a:srgbClr val="1F2837"/>
                </a:solidFill>
              </a:rPr>
              <a:t>many</a:t>
            </a:r>
            <a:r>
              <a:rPr lang="ru-RU" sz="2800" dirty="0">
                <a:solidFill>
                  <a:srgbClr val="1F2837"/>
                </a:solidFill>
              </a:rPr>
              <a:t>)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ru-RU" sz="2800" dirty="0">
              <a:solidFill>
                <a:srgbClr val="1F2837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ru-RU" sz="2800" dirty="0">
                <a:solidFill>
                  <a:srgbClr val="1F2837"/>
                </a:solidFill>
              </a:rPr>
              <a:t>Многие-ко-многим (</a:t>
            </a:r>
            <a:r>
              <a:rPr lang="ru-RU" sz="2800" dirty="0" err="1">
                <a:solidFill>
                  <a:srgbClr val="1F2837"/>
                </a:solidFill>
              </a:rPr>
              <a:t>Many</a:t>
            </a:r>
            <a:r>
              <a:rPr lang="ru-RU" sz="2800" dirty="0">
                <a:solidFill>
                  <a:srgbClr val="1F2837"/>
                </a:solidFill>
              </a:rPr>
              <a:t> </a:t>
            </a:r>
            <a:r>
              <a:rPr lang="ru-RU" sz="2800" dirty="0" err="1">
                <a:solidFill>
                  <a:srgbClr val="1F2837"/>
                </a:solidFill>
              </a:rPr>
              <a:t>to</a:t>
            </a:r>
            <a:r>
              <a:rPr lang="ru-RU" sz="2800" dirty="0">
                <a:solidFill>
                  <a:srgbClr val="1F2837"/>
                </a:solidFill>
              </a:rPr>
              <a:t> </a:t>
            </a:r>
            <a:r>
              <a:rPr lang="ru-RU" sz="2800" dirty="0" err="1">
                <a:solidFill>
                  <a:srgbClr val="1F2837"/>
                </a:solidFill>
              </a:rPr>
              <a:t>many</a:t>
            </a:r>
            <a:r>
              <a:rPr lang="ru-RU" sz="2800" dirty="0">
                <a:solidFill>
                  <a:srgbClr val="1F2837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4330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2363294" y="529361"/>
            <a:ext cx="7465412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Один-к-одному (One </a:t>
            </a:r>
            <a:r>
              <a:rPr lang="ru-RU" b="1" dirty="0" err="1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err="1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F78778-0F01-CCB0-7796-31D97521E90F}"/>
              </a:ext>
            </a:extLst>
          </p:cNvPr>
          <p:cNvSpPr txBox="1"/>
          <p:nvPr/>
        </p:nvSpPr>
        <p:spPr>
          <a:xfrm>
            <a:off x="715453" y="1507815"/>
            <a:ext cx="110933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1F2837"/>
                </a:solidFill>
              </a:rPr>
              <a:t>объекту </a:t>
            </a:r>
            <a:r>
              <a:rPr lang="ru-RU" sz="2400" b="1" dirty="0">
                <a:solidFill>
                  <a:srgbClr val="1F2837"/>
                </a:solidFill>
              </a:rPr>
              <a:t>одной сущности </a:t>
            </a:r>
            <a:r>
              <a:rPr lang="ru-RU" sz="2400" dirty="0">
                <a:solidFill>
                  <a:srgbClr val="1F2837"/>
                </a:solidFill>
              </a:rPr>
              <a:t>можно сопоставить </a:t>
            </a:r>
            <a:r>
              <a:rPr lang="ru-RU" sz="2400" b="1" dirty="0">
                <a:solidFill>
                  <a:srgbClr val="1F2837"/>
                </a:solidFill>
              </a:rPr>
              <a:t>только один </a:t>
            </a:r>
            <a:r>
              <a:rPr lang="ru-RU" sz="2400" dirty="0">
                <a:solidFill>
                  <a:srgbClr val="1F2837"/>
                </a:solidFill>
              </a:rPr>
              <a:t>объект другой сущности</a:t>
            </a:r>
            <a:endParaRPr lang="en-US" sz="2400" dirty="0">
              <a:solidFill>
                <a:srgbClr val="1F2837"/>
              </a:solidFill>
            </a:endParaRPr>
          </a:p>
          <a:p>
            <a:pPr algn="ctr"/>
            <a:r>
              <a:rPr lang="en-US" sz="2400" dirty="0">
                <a:solidFill>
                  <a:srgbClr val="1F2837"/>
                </a:solidFill>
              </a:rPr>
              <a:t>(</a:t>
            </a:r>
            <a:r>
              <a:rPr lang="ru-RU" sz="2400" b="0" i="0" dirty="0">
                <a:solidFill>
                  <a:srgbClr val="1F2837"/>
                </a:solidFill>
                <a:effectLst/>
                <a:latin typeface="-apple-system"/>
              </a:rPr>
              <a:t>встречает</a:t>
            </a:r>
            <a:r>
              <a:rPr lang="ru-RU" sz="2400" dirty="0">
                <a:solidFill>
                  <a:srgbClr val="1F2837"/>
                </a:solidFill>
                <a:latin typeface="-apple-system"/>
              </a:rPr>
              <a:t>ся редко</a:t>
            </a:r>
            <a:r>
              <a:rPr lang="en-US" sz="2400" dirty="0">
                <a:solidFill>
                  <a:srgbClr val="1F2837"/>
                </a:solidFill>
                <a:latin typeface="-apple-system"/>
              </a:rPr>
              <a:t>; </a:t>
            </a:r>
            <a:r>
              <a:rPr lang="ru-RU" sz="2400" dirty="0">
                <a:solidFill>
                  <a:srgbClr val="1F2837"/>
                </a:solidFill>
                <a:latin typeface="-apple-system"/>
              </a:rPr>
              <a:t>используют, если не хотят, чтобы таблица БД «распухала» от второстепенной информации</a:t>
            </a:r>
            <a:r>
              <a:rPr lang="en-US" sz="2400" dirty="0">
                <a:solidFill>
                  <a:srgbClr val="1F2837"/>
                </a:solidFill>
              </a:rPr>
              <a:t>)</a:t>
            </a:r>
            <a:r>
              <a:rPr lang="ru-RU" sz="2400" dirty="0">
                <a:solidFill>
                  <a:srgbClr val="1F2837"/>
                </a:solidFill>
              </a:rPr>
              <a:t> </a:t>
            </a:r>
          </a:p>
        </p:txBody>
      </p:sp>
      <p:graphicFrame>
        <p:nvGraphicFramePr>
          <p:cNvPr id="8" name="Таблица 3">
            <a:extLst>
              <a:ext uri="{FF2B5EF4-FFF2-40B4-BE49-F238E27FC236}">
                <a16:creationId xmlns:a16="http://schemas.microsoft.com/office/drawing/2014/main" id="{5BBC8648-6C0D-BC51-2D97-A6A33A4E65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0956783"/>
              </p:ext>
            </p:extLst>
          </p:nvPr>
        </p:nvGraphicFramePr>
        <p:xfrm>
          <a:off x="5872577" y="3029526"/>
          <a:ext cx="5355776" cy="2062311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38944">
                  <a:extLst>
                    <a:ext uri="{9D8B030D-6E8A-4147-A177-3AD203B41FA5}">
                      <a16:colId xmlns:a16="http://schemas.microsoft.com/office/drawing/2014/main" val="1430042936"/>
                    </a:ext>
                  </a:extLst>
                </a:gridCol>
                <a:gridCol w="1338944">
                  <a:extLst>
                    <a:ext uri="{9D8B030D-6E8A-4147-A177-3AD203B41FA5}">
                      <a16:colId xmlns:a16="http://schemas.microsoft.com/office/drawing/2014/main" val="2119672895"/>
                    </a:ext>
                  </a:extLst>
                </a:gridCol>
                <a:gridCol w="1338944">
                  <a:extLst>
                    <a:ext uri="{9D8B030D-6E8A-4147-A177-3AD203B41FA5}">
                      <a16:colId xmlns:a16="http://schemas.microsoft.com/office/drawing/2014/main" val="3539454419"/>
                    </a:ext>
                  </a:extLst>
                </a:gridCol>
                <a:gridCol w="1338944">
                  <a:extLst>
                    <a:ext uri="{9D8B030D-6E8A-4147-A177-3AD203B41FA5}">
                      <a16:colId xmlns:a16="http://schemas.microsoft.com/office/drawing/2014/main" val="2795877233"/>
                    </a:ext>
                  </a:extLst>
                </a:gridCol>
              </a:tblGrid>
              <a:tr h="56058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Id  (PK)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lastname</a:t>
                      </a:r>
                      <a:endParaRPr lang="ru-RU" sz="18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firstname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patronymic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18757"/>
                  </a:ext>
                </a:extLst>
              </a:tr>
              <a:tr h="46086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Иванов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Иван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Иванович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103344"/>
                  </a:ext>
                </a:extLst>
              </a:tr>
              <a:tr h="61530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Кабачков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Кабачок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 err="1">
                          <a:solidFill>
                            <a:srgbClr val="1F2837"/>
                          </a:solidFill>
                        </a:rPr>
                        <a:t>Кабачкович</a:t>
                      </a:r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807617"/>
                  </a:ext>
                </a:extLst>
              </a:tr>
              <a:tr h="425558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Смирнова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Мария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432571"/>
                  </a:ext>
                </a:extLst>
              </a:tr>
            </a:tbl>
          </a:graphicData>
        </a:graphic>
      </p:graphicFrame>
      <p:graphicFrame>
        <p:nvGraphicFramePr>
          <p:cNvPr id="12" name="Таблица 3">
            <a:extLst>
              <a:ext uri="{FF2B5EF4-FFF2-40B4-BE49-F238E27FC236}">
                <a16:creationId xmlns:a16="http://schemas.microsoft.com/office/drawing/2014/main" id="{E8E5433E-04A1-B975-77DA-98416DBFE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736208"/>
              </p:ext>
            </p:extLst>
          </p:nvPr>
        </p:nvGraphicFramePr>
        <p:xfrm>
          <a:off x="1094229" y="4292328"/>
          <a:ext cx="3761723" cy="2131863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914021">
                  <a:extLst>
                    <a:ext uri="{9D8B030D-6E8A-4147-A177-3AD203B41FA5}">
                      <a16:colId xmlns:a16="http://schemas.microsoft.com/office/drawing/2014/main" val="1430042936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2119672895"/>
                    </a:ext>
                  </a:extLst>
                </a:gridCol>
                <a:gridCol w="627017">
                  <a:extLst>
                    <a:ext uri="{9D8B030D-6E8A-4147-A177-3AD203B41FA5}">
                      <a16:colId xmlns:a16="http://schemas.microsoft.com/office/drawing/2014/main" val="390684962"/>
                    </a:ext>
                  </a:extLst>
                </a:gridCol>
              </a:tblGrid>
              <a:tr h="41542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userId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(PK) 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snils</a:t>
                      </a:r>
                      <a:endParaRPr lang="ru-RU" sz="18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……</a:t>
                      </a:r>
                      <a:endParaRPr lang="ru-RU" sz="18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18757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00</a:t>
                      </a:r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4</a:t>
                      </a:r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 – 001 – 001 – </a:t>
                      </a:r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0</a:t>
                      </a:r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103344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00</a:t>
                      </a:r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8</a:t>
                      </a:r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 – 001 – 0</a:t>
                      </a:r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3</a:t>
                      </a:r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1 – </a:t>
                      </a:r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9</a:t>
                      </a:r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807617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001 – 00</a:t>
                      </a:r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7</a:t>
                      </a:r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 – 0</a:t>
                      </a:r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4</a:t>
                      </a:r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1 – </a:t>
                      </a:r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45</a:t>
                      </a:r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432571"/>
                  </a:ext>
                </a:extLst>
              </a:tr>
            </a:tbl>
          </a:graphicData>
        </a:graphic>
      </p:graphicFrame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D203EB23-D838-7CF0-956E-F9C5CF58A3CD}"/>
              </a:ext>
            </a:extLst>
          </p:cNvPr>
          <p:cNvCxnSpPr>
            <a:cxnSpLocks/>
          </p:cNvCxnSpPr>
          <p:nvPr/>
        </p:nvCxnSpPr>
        <p:spPr>
          <a:xfrm rot="10800000" flipV="1">
            <a:off x="1378039" y="3252648"/>
            <a:ext cx="4494538" cy="1039679"/>
          </a:xfrm>
          <a:prstGeom prst="bentConnector3">
            <a:avLst>
              <a:gd name="adj1" fmla="val 99699"/>
            </a:avLst>
          </a:prstGeom>
          <a:ln w="28575">
            <a:solidFill>
              <a:srgbClr val="1F2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990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1768514" y="455991"/>
            <a:ext cx="8987247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Многие-ко-многим (</a:t>
            </a:r>
            <a:r>
              <a:rPr lang="ru-RU" b="1" dirty="0" err="1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</a:t>
            </a:r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err="1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err="1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</a:t>
            </a:r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F78778-0F01-CCB0-7796-31D97521E90F}"/>
              </a:ext>
            </a:extLst>
          </p:cNvPr>
          <p:cNvSpPr txBox="1"/>
          <p:nvPr/>
        </p:nvSpPr>
        <p:spPr>
          <a:xfrm>
            <a:off x="819955" y="1494954"/>
            <a:ext cx="1041410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1F2837"/>
                </a:solidFill>
              </a:rPr>
              <a:t>При этом типе связей одна строка из таблицы А может быть связана с множеством строк из таблицы В. В свою очередь одна строка из таблицы В может быть связана с множеством строк из таблицы А.</a:t>
            </a:r>
            <a:endParaRPr lang="en-US" sz="2400" dirty="0">
              <a:solidFill>
                <a:srgbClr val="1F2837"/>
              </a:solidFill>
            </a:endParaRPr>
          </a:p>
          <a:p>
            <a:pPr algn="just"/>
            <a:r>
              <a:rPr lang="ru-RU" sz="2400" dirty="0">
                <a:solidFill>
                  <a:srgbClr val="1F2837"/>
                </a:solidFill>
              </a:rPr>
              <a:t>Типичный пример – студенты и курсы: один студент может посещать несколько курсов, и соответственно на один курс могут записаться несколько студентов.</a:t>
            </a:r>
          </a:p>
        </p:txBody>
      </p:sp>
      <p:graphicFrame>
        <p:nvGraphicFramePr>
          <p:cNvPr id="8" name="Таблица 3">
            <a:extLst>
              <a:ext uri="{FF2B5EF4-FFF2-40B4-BE49-F238E27FC236}">
                <a16:creationId xmlns:a16="http://schemas.microsoft.com/office/drawing/2014/main" id="{5BBC8648-6C0D-BC51-2D97-A6A33A4E65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444426"/>
              </p:ext>
            </p:extLst>
          </p:nvPr>
        </p:nvGraphicFramePr>
        <p:xfrm>
          <a:off x="258429" y="4401292"/>
          <a:ext cx="4696864" cy="2062311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060864">
                  <a:extLst>
                    <a:ext uri="{9D8B030D-6E8A-4147-A177-3AD203B41FA5}">
                      <a16:colId xmlns:a16="http://schemas.microsoft.com/office/drawing/2014/main" val="143004293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19672895"/>
                    </a:ext>
                  </a:extLst>
                </a:gridCol>
                <a:gridCol w="1116000">
                  <a:extLst>
                    <a:ext uri="{9D8B030D-6E8A-4147-A177-3AD203B41FA5}">
                      <a16:colId xmlns:a16="http://schemas.microsoft.com/office/drawing/2014/main" val="3539454419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2795877233"/>
                    </a:ext>
                  </a:extLst>
                </a:gridCol>
              </a:tblGrid>
              <a:tr h="56058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Id  (PK)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lastname</a:t>
                      </a:r>
                      <a:endParaRPr lang="ru-RU" sz="18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firstname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patronymic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18757"/>
                  </a:ext>
                </a:extLst>
              </a:tr>
              <a:tr h="46086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Иванов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Иван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Иванович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103344"/>
                  </a:ext>
                </a:extLst>
              </a:tr>
              <a:tr h="61530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Кабачков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Кабачок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 err="1">
                          <a:solidFill>
                            <a:srgbClr val="1F2837"/>
                          </a:solidFill>
                        </a:rPr>
                        <a:t>Кабачкович</a:t>
                      </a:r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807617"/>
                  </a:ext>
                </a:extLst>
              </a:tr>
              <a:tr h="425558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Смирнова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Мария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432571"/>
                  </a:ext>
                </a:extLst>
              </a:tr>
            </a:tbl>
          </a:graphicData>
        </a:graphic>
      </p:graphicFrame>
      <p:graphicFrame>
        <p:nvGraphicFramePr>
          <p:cNvPr id="12" name="Таблица 3">
            <a:extLst>
              <a:ext uri="{FF2B5EF4-FFF2-40B4-BE49-F238E27FC236}">
                <a16:creationId xmlns:a16="http://schemas.microsoft.com/office/drawing/2014/main" id="{E8E5433E-04A1-B975-77DA-98416DBFE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339241"/>
              </p:ext>
            </p:extLst>
          </p:nvPr>
        </p:nvGraphicFramePr>
        <p:xfrm>
          <a:off x="5455294" y="3786305"/>
          <a:ext cx="1941337" cy="2131863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922435">
                  <a:extLst>
                    <a:ext uri="{9D8B030D-6E8A-4147-A177-3AD203B41FA5}">
                      <a16:colId xmlns:a16="http://schemas.microsoft.com/office/drawing/2014/main" val="1430042936"/>
                    </a:ext>
                  </a:extLst>
                </a:gridCol>
                <a:gridCol w="1018902">
                  <a:extLst>
                    <a:ext uri="{9D8B030D-6E8A-4147-A177-3AD203B41FA5}">
                      <a16:colId xmlns:a16="http://schemas.microsoft.com/office/drawing/2014/main" val="2119672895"/>
                    </a:ext>
                  </a:extLst>
                </a:gridCol>
              </a:tblGrid>
              <a:tr h="3135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userId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(PK) 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Courseid</a:t>
                      </a:r>
                      <a:r>
                        <a:rPr lang="en-US" sz="18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(PK)</a:t>
                      </a:r>
                      <a:endParaRPr lang="ru-RU" sz="18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18757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103344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4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807617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432571"/>
                  </a:ext>
                </a:extLst>
              </a:tr>
            </a:tbl>
          </a:graphicData>
        </a:graphic>
      </p:graphicFrame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D203EB23-D838-7CF0-956E-F9C5CF58A3CD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5634" y="3968594"/>
            <a:ext cx="4909660" cy="432698"/>
          </a:xfrm>
          <a:prstGeom prst="bentConnector3">
            <a:avLst>
              <a:gd name="adj1" fmla="val 99488"/>
            </a:avLst>
          </a:prstGeom>
          <a:ln w="28575">
            <a:solidFill>
              <a:srgbClr val="1F2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Таблица 3">
            <a:extLst>
              <a:ext uri="{FF2B5EF4-FFF2-40B4-BE49-F238E27FC236}">
                <a16:creationId xmlns:a16="http://schemas.microsoft.com/office/drawing/2014/main" id="{9D6C4B5D-9E7B-9E79-92E8-C20B4389F3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8197012"/>
              </p:ext>
            </p:extLst>
          </p:nvPr>
        </p:nvGraphicFramePr>
        <p:xfrm>
          <a:off x="8451661" y="3785409"/>
          <a:ext cx="2443987" cy="2629124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1430042936"/>
                    </a:ext>
                  </a:extLst>
                </a:gridCol>
                <a:gridCol w="1867987">
                  <a:extLst>
                    <a:ext uri="{9D8B030D-6E8A-4147-A177-3AD203B41FA5}">
                      <a16:colId xmlns:a16="http://schemas.microsoft.com/office/drawing/2014/main" val="2119672895"/>
                    </a:ext>
                  </a:extLst>
                </a:gridCol>
              </a:tblGrid>
              <a:tr h="3135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Id</a:t>
                      </a:r>
                      <a:r>
                        <a:rPr lang="ru-RU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(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PK</a:t>
                      </a:r>
                      <a:r>
                        <a:rPr lang="ru-RU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)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course</a:t>
                      </a:r>
                      <a:endParaRPr lang="ru-RU" sz="18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18757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dirty="0">
                          <a:solidFill>
                            <a:srgbClr val="1F2837"/>
                          </a:solidFill>
                        </a:rPr>
                        <a:t>Русский язык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103344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dirty="0">
                          <a:solidFill>
                            <a:srgbClr val="1F2837"/>
                          </a:solidFill>
                        </a:rPr>
                        <a:t>Моделирование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807617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dirty="0">
                          <a:solidFill>
                            <a:srgbClr val="1F2837"/>
                          </a:solidFill>
                        </a:rPr>
                        <a:t>Математика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432571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ru-RU" sz="1800" b="1" dirty="0">
                          <a:solidFill>
                            <a:srgbClr val="1F2837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dirty="0">
                          <a:solidFill>
                            <a:srgbClr val="1F2837"/>
                          </a:solidFill>
                        </a:rPr>
                        <a:t>Базы данных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7543323"/>
                  </a:ext>
                </a:extLst>
              </a:tr>
            </a:tbl>
          </a:graphicData>
        </a:graphic>
      </p:graphicFrame>
      <p:cxnSp>
        <p:nvCxnSpPr>
          <p:cNvPr id="30" name="Соединитель: уступ 29">
            <a:extLst>
              <a:ext uri="{FF2B5EF4-FFF2-40B4-BE49-F238E27FC236}">
                <a16:creationId xmlns:a16="http://schemas.microsoft.com/office/drawing/2014/main" id="{01CA0516-8B59-DE29-7F6F-58F08D0A4E4D}"/>
              </a:ext>
            </a:extLst>
          </p:cNvPr>
          <p:cNvCxnSpPr>
            <a:cxnSpLocks/>
          </p:cNvCxnSpPr>
          <p:nvPr/>
        </p:nvCxnSpPr>
        <p:spPr>
          <a:xfrm rot="10800000" flipV="1">
            <a:off x="7396632" y="3968594"/>
            <a:ext cx="1041974" cy="249766"/>
          </a:xfrm>
          <a:prstGeom prst="bentConnector3">
            <a:avLst>
              <a:gd name="adj1" fmla="val 50000"/>
            </a:avLst>
          </a:prstGeom>
          <a:ln w="28575">
            <a:solidFill>
              <a:srgbClr val="1F2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88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A9BE6E-42CD-4DE4-B5B6-5BCA9FB33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8109" y="1648836"/>
            <a:ext cx="6299200" cy="2387600"/>
          </a:xfrm>
          <a:noFill/>
        </p:spPr>
        <p:txBody>
          <a:bodyPr>
            <a:normAutofit/>
          </a:bodyPr>
          <a:lstStyle/>
          <a:p>
            <a:pPr algn="r"/>
            <a:r>
              <a:rPr lang="ru-RU" sz="6600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Введение в базы данных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F0438D-1880-4E64-97C9-3038B29C0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8109" y="4128511"/>
            <a:ext cx="6299200" cy="1655762"/>
          </a:xfrm>
        </p:spPr>
        <p:txBody>
          <a:bodyPr>
            <a:normAutofit/>
          </a:bodyPr>
          <a:lstStyle/>
          <a:p>
            <a:pPr algn="r"/>
            <a:r>
              <a:rPr lang="ru-RU" sz="2800" dirty="0">
                <a:solidFill>
                  <a:srgbClr val="EA1B35"/>
                </a:solidFill>
              </a:rPr>
              <a:t>Термины и определения</a:t>
            </a:r>
          </a:p>
        </p:txBody>
      </p:sp>
    </p:spTree>
    <p:extLst>
      <p:ext uri="{BB962C8B-B14F-4D97-AF65-F5344CB8AC3E}">
        <p14:creationId xmlns:p14="http://schemas.microsoft.com/office/powerpoint/2010/main" val="2628916063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1768514" y="455991"/>
            <a:ext cx="8987247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Один-ко-многим (</a:t>
            </a:r>
            <a:r>
              <a:rPr lang="en-US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to many)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graphicFrame>
        <p:nvGraphicFramePr>
          <p:cNvPr id="8" name="Таблица 3">
            <a:extLst>
              <a:ext uri="{FF2B5EF4-FFF2-40B4-BE49-F238E27FC236}">
                <a16:creationId xmlns:a16="http://schemas.microsoft.com/office/drawing/2014/main" id="{5BBC8648-6C0D-BC51-2D97-A6A33A4E65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627119"/>
              </p:ext>
            </p:extLst>
          </p:nvPr>
        </p:nvGraphicFramePr>
        <p:xfrm>
          <a:off x="258429" y="4401292"/>
          <a:ext cx="5802737" cy="2141805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170482">
                  <a:extLst>
                    <a:ext uri="{9D8B030D-6E8A-4147-A177-3AD203B41FA5}">
                      <a16:colId xmlns:a16="http://schemas.microsoft.com/office/drawing/2014/main" val="1430042936"/>
                    </a:ext>
                  </a:extLst>
                </a:gridCol>
                <a:gridCol w="1310755">
                  <a:extLst>
                    <a:ext uri="{9D8B030D-6E8A-4147-A177-3AD203B41FA5}">
                      <a16:colId xmlns:a16="http://schemas.microsoft.com/office/drawing/2014/main" val="2119672895"/>
                    </a:ext>
                  </a:extLst>
                </a:gridCol>
                <a:gridCol w="1231315">
                  <a:extLst>
                    <a:ext uri="{9D8B030D-6E8A-4147-A177-3AD203B41FA5}">
                      <a16:colId xmlns:a16="http://schemas.microsoft.com/office/drawing/2014/main" val="3539454419"/>
                    </a:ext>
                  </a:extLst>
                </a:gridCol>
                <a:gridCol w="1358665">
                  <a:extLst>
                    <a:ext uri="{9D8B030D-6E8A-4147-A177-3AD203B41FA5}">
                      <a16:colId xmlns:a16="http://schemas.microsoft.com/office/drawing/2014/main" val="279587723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198991336"/>
                    </a:ext>
                  </a:extLst>
                </a:gridCol>
              </a:tblGrid>
              <a:tr h="56058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Id  (PK)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lastname</a:t>
                      </a:r>
                      <a:endParaRPr lang="ru-RU" sz="18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firstname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patronymic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Idcity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(FK)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18757"/>
                  </a:ext>
                </a:extLst>
              </a:tr>
              <a:tr h="46086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Иванов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Иван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Иванович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103344"/>
                  </a:ext>
                </a:extLst>
              </a:tr>
              <a:tr h="61530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Кабачков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Кабачок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 err="1">
                          <a:solidFill>
                            <a:srgbClr val="1F2837"/>
                          </a:solidFill>
                        </a:rPr>
                        <a:t>Кабачкович</a:t>
                      </a:r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807617"/>
                  </a:ext>
                </a:extLst>
              </a:tr>
              <a:tr h="425558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Смирнова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>
                          <a:solidFill>
                            <a:srgbClr val="1F2837"/>
                          </a:solidFill>
                        </a:rPr>
                        <a:t>Мария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432571"/>
                  </a:ext>
                </a:extLst>
              </a:tr>
            </a:tbl>
          </a:graphicData>
        </a:graphic>
      </p:graphicFrame>
      <p:graphicFrame>
        <p:nvGraphicFramePr>
          <p:cNvPr id="12" name="Таблица 3">
            <a:extLst>
              <a:ext uri="{FF2B5EF4-FFF2-40B4-BE49-F238E27FC236}">
                <a16:creationId xmlns:a16="http://schemas.microsoft.com/office/drawing/2014/main" id="{E8E5433E-04A1-B975-77DA-98416DBFE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891433"/>
              </p:ext>
            </p:extLst>
          </p:nvPr>
        </p:nvGraphicFramePr>
        <p:xfrm>
          <a:off x="7903030" y="3574904"/>
          <a:ext cx="2651874" cy="1857543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985518">
                  <a:extLst>
                    <a:ext uri="{9D8B030D-6E8A-4147-A177-3AD203B41FA5}">
                      <a16:colId xmlns:a16="http://schemas.microsoft.com/office/drawing/2014/main" val="1430042936"/>
                    </a:ext>
                  </a:extLst>
                </a:gridCol>
                <a:gridCol w="1666356">
                  <a:extLst>
                    <a:ext uri="{9D8B030D-6E8A-4147-A177-3AD203B41FA5}">
                      <a16:colId xmlns:a16="http://schemas.microsoft.com/office/drawing/2014/main" val="2119672895"/>
                    </a:ext>
                  </a:extLst>
                </a:gridCol>
              </a:tblGrid>
              <a:tr h="285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id (PK) </a:t>
                      </a:r>
                      <a:endParaRPr lang="ru-RU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City</a:t>
                      </a:r>
                      <a:endParaRPr lang="ru-RU" sz="18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1F28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1718757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1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rgbClr val="1F2837"/>
                          </a:solidFill>
                        </a:rPr>
                        <a:t>Челябинск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103344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2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rgbClr val="1F2837"/>
                          </a:solidFill>
                        </a:rPr>
                        <a:t>Москва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807617"/>
                  </a:ext>
                </a:extLst>
              </a:tr>
              <a:tr h="49726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1F2837"/>
                          </a:solidFill>
                        </a:rPr>
                        <a:t>3</a:t>
                      </a:r>
                      <a:endParaRPr lang="ru-RU" sz="1800" b="1" dirty="0">
                        <a:solidFill>
                          <a:srgbClr val="1F2837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1" dirty="0">
                          <a:solidFill>
                            <a:srgbClr val="1F2837"/>
                          </a:solidFill>
                        </a:rPr>
                        <a:t>Курск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432571"/>
                  </a:ext>
                </a:extLst>
              </a:tr>
            </a:tbl>
          </a:graphicData>
        </a:graphic>
      </p:graphicFrame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D203EB23-D838-7CF0-956E-F9C5CF58A3CD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61167" y="3734358"/>
            <a:ext cx="1841863" cy="955206"/>
          </a:xfrm>
          <a:prstGeom prst="bentConnector3">
            <a:avLst>
              <a:gd name="adj1" fmla="val 50000"/>
            </a:avLst>
          </a:prstGeom>
          <a:ln w="28575">
            <a:solidFill>
              <a:srgbClr val="1F2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943D588-797D-E1C3-CBDA-EF069FBD48E8}"/>
              </a:ext>
            </a:extLst>
          </p:cNvPr>
          <p:cNvSpPr txBox="1"/>
          <p:nvPr/>
        </p:nvSpPr>
        <p:spPr>
          <a:xfrm>
            <a:off x="648789" y="1434445"/>
            <a:ext cx="1089442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i="0" dirty="0">
                <a:solidFill>
                  <a:srgbClr val="000000"/>
                </a:solidFill>
                <a:effectLst/>
                <a:latin typeface="-apple-system"/>
              </a:rPr>
              <a:t>Это наиболее часто встречаемый тип связей. В этом типе связей несколько строк из дочерний таблицы зависят от одной строки в родительской таблице. </a:t>
            </a:r>
          </a:p>
          <a:p>
            <a:r>
              <a:rPr lang="ru-RU" sz="2400" b="0" i="0" dirty="0">
                <a:solidFill>
                  <a:srgbClr val="000000"/>
                </a:solidFill>
                <a:effectLst/>
                <a:latin typeface="-apple-system"/>
              </a:rPr>
              <a:t>Например, в одном городе может находится множество людей, но один человек не может одновременно находиться в нескольких городах.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74034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968255" y="657163"/>
            <a:ext cx="4921681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 БД</a:t>
            </a:r>
            <a:r>
              <a:rPr lang="en-US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b="1" dirty="0">
              <a:solidFill>
                <a:srgbClr val="1F283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4462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847ABE-941B-AB87-5E15-9F8E54ED4124}"/>
              </a:ext>
            </a:extLst>
          </p:cNvPr>
          <p:cNvSpPr txBox="1"/>
          <p:nvPr/>
        </p:nvSpPr>
        <p:spPr>
          <a:xfrm>
            <a:off x="1034600" y="1738648"/>
            <a:ext cx="971067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dirty="0">
                <a:solidFill>
                  <a:srgbClr val="1F2837"/>
                </a:solidFill>
              </a:rPr>
              <a:t>с</a:t>
            </a: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овокупность данных, хранимых в соответствии со схемой данных, манипулирование которыми выполняют в соответствии с правилами средств моделирования данных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совокупность данных, организованных в соответствии с концептуальной структурой, описывающей характеристики этих данных и взаимоотношения между ними, которая поддерживает одну или более областей применения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02CD9F07-7E41-8E38-124E-AA187CDB4250}"/>
              </a:ext>
            </a:extLst>
          </p:cNvPr>
          <p:cNvSpPr txBox="1">
            <a:spLocks/>
          </p:cNvSpPr>
          <p:nvPr/>
        </p:nvSpPr>
        <p:spPr>
          <a:xfrm>
            <a:off x="2393828" y="5465675"/>
            <a:ext cx="6992213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2400" b="1" dirty="0">
                <a:solidFill>
                  <a:srgbClr val="92041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Единого общепризнанного определения нет</a:t>
            </a:r>
          </a:p>
        </p:txBody>
      </p:sp>
    </p:spTree>
    <p:extLst>
      <p:ext uri="{BB962C8B-B14F-4D97-AF65-F5344CB8AC3E}">
        <p14:creationId xmlns:p14="http://schemas.microsoft.com/office/powerpoint/2010/main" val="38952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1604183" y="5402622"/>
            <a:ext cx="9224924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ru-RU" sz="2000" b="1" dirty="0">
                <a:solidFill>
                  <a:srgbClr val="92041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не являются обязательными и допускают различные трактовки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9"/>
            <a:ext cx="9994006" cy="3930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847ABE-941B-AB87-5E15-9F8E54ED4124}"/>
              </a:ext>
            </a:extLst>
          </p:cNvPr>
          <p:cNvSpPr txBox="1"/>
          <p:nvPr/>
        </p:nvSpPr>
        <p:spPr>
          <a:xfrm>
            <a:off x="963917" y="1718806"/>
            <a:ext cx="1050545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БД хранится и обрабатывается в вычислительной системе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* Данные в БД логически структурированы (систематизированы) с целью обеспечения возможности их эффективного поиска и обработки в вычислительной системе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* БД включает схему, или метаданные, описывающие логическую структуру БД в формальном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A7556F0-2049-3C14-CF06-D9D1A590E0D0}"/>
              </a:ext>
            </a:extLst>
          </p:cNvPr>
          <p:cNvSpPr txBox="1">
            <a:spLocks/>
          </p:cNvSpPr>
          <p:nvPr/>
        </p:nvSpPr>
        <p:spPr>
          <a:xfrm>
            <a:off x="1120655" y="731185"/>
            <a:ext cx="4921681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Признаки</a:t>
            </a:r>
            <a:r>
              <a:rPr lang="en-US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b="1" dirty="0">
              <a:solidFill>
                <a:srgbClr val="1F283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05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968255" y="657163"/>
            <a:ext cx="5523985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 СУБД</a:t>
            </a:r>
            <a:r>
              <a:rPr lang="en-US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b="1" dirty="0">
              <a:solidFill>
                <a:srgbClr val="1F283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9487D-B5A3-8186-F470-D66A5203E8AA}"/>
              </a:ext>
            </a:extLst>
          </p:cNvPr>
          <p:cNvSpPr txBox="1"/>
          <p:nvPr/>
        </p:nvSpPr>
        <p:spPr>
          <a:xfrm>
            <a:off x="1276607" y="1738648"/>
            <a:ext cx="935140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Система управления базами данных (СУБД) - совокупность программных и лингвистических средств, обеспечивающих управление созданием и использованием баз данных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C3D54B7A-AF59-9CCD-D93B-796B75CA9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497" y="3800482"/>
            <a:ext cx="1652600" cy="16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Стрелка: влево-вправо 25">
            <a:extLst>
              <a:ext uri="{FF2B5EF4-FFF2-40B4-BE49-F238E27FC236}">
                <a16:creationId xmlns:a16="http://schemas.microsoft.com/office/drawing/2014/main" id="{17BC783A-5874-320D-11B0-67CA354E282E}"/>
              </a:ext>
            </a:extLst>
          </p:cNvPr>
          <p:cNvSpPr/>
          <p:nvPr/>
        </p:nvSpPr>
        <p:spPr>
          <a:xfrm>
            <a:off x="7160473" y="4560658"/>
            <a:ext cx="1293223" cy="296922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rgbClr val="EA1B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0" name="Трехмерная модель 29" descr="Компьютер-моноблок">
                <a:extLst>
                  <a:ext uri="{FF2B5EF4-FFF2-40B4-BE49-F238E27FC236}">
                    <a16:creationId xmlns:a16="http://schemas.microsoft.com/office/drawing/2014/main" id="{9D030F39-F403-DB5D-4261-35142F40657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01650814"/>
                  </p:ext>
                </p:extLst>
              </p:nvPr>
            </p:nvGraphicFramePr>
            <p:xfrm>
              <a:off x="1314694" y="3633058"/>
              <a:ext cx="2332937" cy="214258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332937" cy="2142582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444299" ay="2633785" az="29088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8853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0" name="Трехмерная модель 29" descr="Компьютер-моноблок">
                <a:extLst>
                  <a:ext uri="{FF2B5EF4-FFF2-40B4-BE49-F238E27FC236}">
                    <a16:creationId xmlns:a16="http://schemas.microsoft.com/office/drawing/2014/main" id="{9D030F39-F403-DB5D-4261-35142F40657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14694" y="3633058"/>
                <a:ext cx="2332937" cy="2142582"/>
              </a:xfrm>
              <a:prstGeom prst="rect">
                <a:avLst/>
              </a:prstGeom>
            </p:spPr>
          </p:pic>
        </mc:Fallback>
      </mc:AlternateContent>
      <p:sp>
        <p:nvSpPr>
          <p:cNvPr id="2048" name="Стрелка: влево-вправо 2047">
            <a:extLst>
              <a:ext uri="{FF2B5EF4-FFF2-40B4-BE49-F238E27FC236}">
                <a16:creationId xmlns:a16="http://schemas.microsoft.com/office/drawing/2014/main" id="{17017EC7-8932-C1D7-0715-19CA065AD8D5}"/>
              </a:ext>
            </a:extLst>
          </p:cNvPr>
          <p:cNvSpPr/>
          <p:nvPr/>
        </p:nvSpPr>
        <p:spPr>
          <a:xfrm>
            <a:off x="3280805" y="4560658"/>
            <a:ext cx="1293223" cy="296922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rgbClr val="EA1B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49" name="Блок-схема: магнитный диск 2048">
            <a:extLst>
              <a:ext uri="{FF2B5EF4-FFF2-40B4-BE49-F238E27FC236}">
                <a16:creationId xmlns:a16="http://schemas.microsoft.com/office/drawing/2014/main" id="{F43B5579-90D5-276E-1570-C1C96B8DD20B}"/>
              </a:ext>
            </a:extLst>
          </p:cNvPr>
          <p:cNvSpPr/>
          <p:nvPr/>
        </p:nvSpPr>
        <p:spPr>
          <a:xfrm>
            <a:off x="5074621" y="3734358"/>
            <a:ext cx="1585259" cy="1784848"/>
          </a:xfrm>
          <a:prstGeom prst="flowChartMagneticDisk">
            <a:avLst/>
          </a:prstGeom>
          <a:gradFill flip="none" rotWithShape="1">
            <a:gsLst>
              <a:gs pos="0">
                <a:srgbClr val="EA1B35">
                  <a:shade val="30000"/>
                  <a:satMod val="115000"/>
                </a:srgbClr>
              </a:gs>
              <a:gs pos="50000">
                <a:srgbClr val="EA1B35">
                  <a:shade val="67500"/>
                  <a:satMod val="115000"/>
                </a:srgbClr>
              </a:gs>
              <a:gs pos="100000">
                <a:srgbClr val="EA1B35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55" name="Заголовок 1">
            <a:extLst>
              <a:ext uri="{FF2B5EF4-FFF2-40B4-BE49-F238E27FC236}">
                <a16:creationId xmlns:a16="http://schemas.microsoft.com/office/drawing/2014/main" id="{A087F1FB-AAD2-DED8-CC73-4684FAC1D9DC}"/>
              </a:ext>
            </a:extLst>
          </p:cNvPr>
          <p:cNvSpPr txBox="1">
            <a:spLocks/>
          </p:cNvSpPr>
          <p:nvPr/>
        </p:nvSpPr>
        <p:spPr>
          <a:xfrm>
            <a:off x="5112045" y="4428367"/>
            <a:ext cx="1508645" cy="7445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СУБД</a:t>
            </a:r>
          </a:p>
        </p:txBody>
      </p:sp>
      <p:sp>
        <p:nvSpPr>
          <p:cNvPr id="2057" name="Заголовок 1">
            <a:extLst>
              <a:ext uri="{FF2B5EF4-FFF2-40B4-BE49-F238E27FC236}">
                <a16:creationId xmlns:a16="http://schemas.microsoft.com/office/drawing/2014/main" id="{4ADA0BCC-75FF-09BD-C2C4-C347A8B4B57A}"/>
              </a:ext>
            </a:extLst>
          </p:cNvPr>
          <p:cNvSpPr txBox="1">
            <a:spLocks/>
          </p:cNvSpPr>
          <p:nvPr/>
        </p:nvSpPr>
        <p:spPr>
          <a:xfrm>
            <a:off x="9146333" y="3759674"/>
            <a:ext cx="981431" cy="6278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БД</a:t>
            </a:r>
          </a:p>
        </p:txBody>
      </p:sp>
    </p:spTree>
    <p:extLst>
      <p:ext uri="{BB962C8B-B14F-4D97-AF65-F5344CB8AC3E}">
        <p14:creationId xmlns:p14="http://schemas.microsoft.com/office/powerpoint/2010/main" val="306370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4B7DC4-09AC-F7A4-89C0-744ACFE3DFCB}"/>
              </a:ext>
            </a:extLst>
          </p:cNvPr>
          <p:cNvSpPr txBox="1"/>
          <p:nvPr/>
        </p:nvSpPr>
        <p:spPr>
          <a:xfrm>
            <a:off x="1145022" y="1964643"/>
            <a:ext cx="990195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База данных (БД) - сами данные, хранящиеся согласно определенной системе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Система управления базами данных (СУБД) - программное обеспечение, которое позволяет манипулировать данными, находящимися в БД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1975470" y="760194"/>
            <a:ext cx="8241059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EA1B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 путать понятие СУБД и БД!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7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4B7DC4-09AC-F7A4-89C0-744ACFE3DFCB}"/>
              </a:ext>
            </a:extLst>
          </p:cNvPr>
          <p:cNvSpPr txBox="1"/>
          <p:nvPr/>
        </p:nvSpPr>
        <p:spPr>
          <a:xfrm>
            <a:off x="1470091" y="1738648"/>
            <a:ext cx="990195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Практически любая база данных имеет 4 базовые операции:</a:t>
            </a:r>
            <a:endParaRPr lang="en-US" sz="2800" b="0" i="0" u="none" strike="noStrike" dirty="0">
              <a:solidFill>
                <a:srgbClr val="1F2837"/>
              </a:solidFill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 err="1">
                <a:solidFill>
                  <a:srgbClr val="920416"/>
                </a:solidFill>
                <a:effectLst/>
              </a:rPr>
              <a:t>Create</a:t>
            </a: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 - добавление данных</a:t>
            </a:r>
            <a:endParaRPr lang="en-US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 err="1">
                <a:solidFill>
                  <a:srgbClr val="920416"/>
                </a:solidFill>
                <a:effectLst/>
              </a:rPr>
              <a:t>Read</a:t>
            </a:r>
            <a:r>
              <a:rPr lang="ru-RU" sz="2800" b="0" i="0" u="none" strike="noStrike" dirty="0">
                <a:solidFill>
                  <a:srgbClr val="920416"/>
                </a:solidFill>
                <a:effectLst/>
              </a:rPr>
              <a:t>/</a:t>
            </a:r>
            <a:r>
              <a:rPr lang="ru-RU" sz="2800" b="0" i="0" u="none" strike="noStrike" dirty="0" err="1">
                <a:solidFill>
                  <a:srgbClr val="920416"/>
                </a:solidFill>
                <a:effectLst/>
              </a:rPr>
              <a:t>Retreive</a:t>
            </a:r>
            <a:r>
              <a:rPr lang="ru-RU" sz="2800" b="0" i="0" u="none" strike="noStrike" dirty="0">
                <a:solidFill>
                  <a:srgbClr val="920416"/>
                </a:solidFill>
                <a:effectLst/>
              </a:rPr>
              <a:t> </a:t>
            </a: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- чтение, получение данных</a:t>
            </a:r>
            <a:endParaRPr lang="en-US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920416"/>
                </a:solidFill>
                <a:effectLst/>
              </a:rPr>
              <a:t>Update</a:t>
            </a: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 - обновление данных</a:t>
            </a:r>
            <a:endParaRPr lang="en-US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 err="1">
                <a:solidFill>
                  <a:srgbClr val="920416"/>
                </a:solidFill>
                <a:effectLst/>
              </a:rPr>
              <a:t>Delete</a:t>
            </a: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 - удаление данных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1975470" y="760194"/>
            <a:ext cx="8241059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CRUD</a:t>
            </a:r>
            <a:endParaRPr lang="ru-RU" b="1" dirty="0">
              <a:solidFill>
                <a:srgbClr val="1F283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61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1975469" y="986189"/>
            <a:ext cx="8241059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Классификация баз данных</a:t>
            </a:r>
          </a:p>
          <a:p>
            <a:endParaRPr lang="ru-RU" b="1" dirty="0">
              <a:gradFill flip="none" rotWithShape="1">
                <a:gsLst>
                  <a:gs pos="0">
                    <a:srgbClr val="4A5362"/>
                  </a:gs>
                  <a:gs pos="100000">
                    <a:srgbClr val="262B32"/>
                  </a:gs>
                </a:gsLst>
                <a:lin ang="2700000" scaled="1"/>
                <a:tileRect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2CD62-B984-AA63-6F99-B3FF2EB1C5F5}"/>
              </a:ext>
            </a:extLst>
          </p:cNvPr>
          <p:cNvSpPr txBox="1"/>
          <p:nvPr/>
        </p:nvSpPr>
        <p:spPr>
          <a:xfrm>
            <a:off x="1098994" y="1559008"/>
            <a:ext cx="1054001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По технологии обработки: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Централизованная база данных хранится в памяти одной вычислительной системы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Распределенная база данных состоит из нескольких, возможно пересекающихся или даже дублирующих друг друга частей, хранимых </a:t>
            </a:r>
            <a:r>
              <a:rPr lang="ru-RU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</a:t>
            </a:r>
            <a:r>
              <a:rPr lang="ru-RU" sz="2800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различных ЭВМ</a:t>
            </a:r>
            <a:r>
              <a:rPr lang="en-US" sz="2800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ru-RU" sz="2800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вычислительной сети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1985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6332621-C7D0-22EC-08BB-0ADD14C0A5AD}"/>
              </a:ext>
            </a:extLst>
          </p:cNvPr>
          <p:cNvSpPr txBox="1">
            <a:spLocks/>
          </p:cNvSpPr>
          <p:nvPr/>
        </p:nvSpPr>
        <p:spPr>
          <a:xfrm>
            <a:off x="1975469" y="986189"/>
            <a:ext cx="8241059" cy="97845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1F28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Классификация баз данных</a:t>
            </a:r>
          </a:p>
          <a:p>
            <a:endParaRPr lang="ru-RU" b="1" dirty="0">
              <a:gradFill flip="none" rotWithShape="1">
                <a:gsLst>
                  <a:gs pos="0">
                    <a:srgbClr val="4A5362"/>
                  </a:gs>
                  <a:gs pos="100000">
                    <a:srgbClr val="262B32"/>
                  </a:gs>
                </a:gsLst>
                <a:lin ang="2700000" scaled="1"/>
                <a:tileRect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2C93DCB1-BD53-7316-2D09-022FB0998861}"/>
              </a:ext>
            </a:extLst>
          </p:cNvPr>
          <p:cNvSpPr txBox="1">
            <a:spLocks/>
          </p:cNvSpPr>
          <p:nvPr/>
        </p:nvSpPr>
        <p:spPr>
          <a:xfrm>
            <a:off x="1378039" y="1738648"/>
            <a:ext cx="9994006" cy="138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rgbClr val="4A536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B7DC4-09AC-F7A4-89C0-744ACFE3DFCB}"/>
              </a:ext>
            </a:extLst>
          </p:cNvPr>
          <p:cNvSpPr txBox="1"/>
          <p:nvPr/>
        </p:nvSpPr>
        <p:spPr>
          <a:xfrm>
            <a:off x="1742455" y="1882886"/>
            <a:ext cx="907150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По модели данных: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Иерархическая (Аналогия - файловая система)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Сетевая (Аналогия - сеть железнодорожных станций)</a:t>
            </a:r>
          </a:p>
          <a:p>
            <a:pPr marL="457200" indent="-457200" algn="just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ru-RU" sz="2800" b="0" i="0" u="none" strike="noStrike" dirty="0">
                <a:solidFill>
                  <a:srgbClr val="1F2837"/>
                </a:solidFill>
                <a:effectLst/>
              </a:rPr>
              <a:t>Реляционная (Упрощенно - табличная)</a:t>
            </a:r>
          </a:p>
          <a:p>
            <a:pPr marL="457200" indent="-457200" algn="just" fontAlgn="base">
              <a:buFont typeface="Wingdings" panose="05000000000000000000" pitchFamily="2" charset="2"/>
              <a:buChar char="§"/>
            </a:pPr>
            <a:r>
              <a:rPr lang="ru-RU" sz="2800" dirty="0">
                <a:solidFill>
                  <a:srgbClr val="1F2837"/>
                </a:solidFill>
              </a:rPr>
              <a:t>Объектно-реляционная</a:t>
            </a:r>
            <a:endParaRPr lang="ru-RU" sz="2800" b="0" i="0" u="none" strike="noStrike" dirty="0">
              <a:solidFill>
                <a:srgbClr val="1F2837"/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ru-RU" sz="2800" b="0" i="0" u="none" strike="noStrike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5" name="Облачко с текстом: овальное 4">
            <a:extLst>
              <a:ext uri="{FF2B5EF4-FFF2-40B4-BE49-F238E27FC236}">
                <a16:creationId xmlns:a16="http://schemas.microsoft.com/office/drawing/2014/main" id="{7EDEB3F5-BCE0-2A9C-CB3A-EEE985364BB4}"/>
              </a:ext>
            </a:extLst>
          </p:cNvPr>
          <p:cNvSpPr/>
          <p:nvPr/>
        </p:nvSpPr>
        <p:spPr>
          <a:xfrm>
            <a:off x="9462948" y="2431145"/>
            <a:ext cx="326571" cy="222069"/>
          </a:xfrm>
          <a:prstGeom prst="wedgeEllipseCallout">
            <a:avLst/>
          </a:prstGeom>
          <a:solidFill>
            <a:srgbClr val="EA1B35"/>
          </a:solidFill>
          <a:ln>
            <a:solidFill>
              <a:srgbClr val="9204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056" name="Группа 2055">
            <a:extLst>
              <a:ext uri="{FF2B5EF4-FFF2-40B4-BE49-F238E27FC236}">
                <a16:creationId xmlns:a16="http://schemas.microsoft.com/office/drawing/2014/main" id="{07CC2EB3-748A-5992-E1CE-B2B0FA7B9E49}"/>
              </a:ext>
            </a:extLst>
          </p:cNvPr>
          <p:cNvGrpSpPr/>
          <p:nvPr/>
        </p:nvGrpSpPr>
        <p:grpSpPr>
          <a:xfrm>
            <a:off x="455018" y="4080800"/>
            <a:ext cx="3914506" cy="2484221"/>
            <a:chOff x="5484218" y="4041612"/>
            <a:chExt cx="3914506" cy="2484221"/>
          </a:xfrm>
        </p:grpSpPr>
        <p:grpSp>
          <p:nvGrpSpPr>
            <p:cNvPr id="2053" name="Группа 2052">
              <a:extLst>
                <a:ext uri="{FF2B5EF4-FFF2-40B4-BE49-F238E27FC236}">
                  <a16:creationId xmlns:a16="http://schemas.microsoft.com/office/drawing/2014/main" id="{4D206E2F-0D91-E7FD-A2A6-2A45EC3065A6}"/>
                </a:ext>
              </a:extLst>
            </p:cNvPr>
            <p:cNvGrpSpPr/>
            <p:nvPr/>
          </p:nvGrpSpPr>
          <p:grpSpPr>
            <a:xfrm>
              <a:off x="5484218" y="4041612"/>
              <a:ext cx="3914506" cy="2484221"/>
              <a:chOff x="4615540" y="3876102"/>
              <a:chExt cx="3914506" cy="2484221"/>
            </a:xfrm>
          </p:grpSpPr>
          <p:sp>
            <p:nvSpPr>
              <p:cNvPr id="12" name="Блок-схема: узел 11">
                <a:extLst>
                  <a:ext uri="{FF2B5EF4-FFF2-40B4-BE49-F238E27FC236}">
                    <a16:creationId xmlns:a16="http://schemas.microsoft.com/office/drawing/2014/main" id="{F63EF1EB-F87C-E21F-F7A0-14A06BE1D4B3}"/>
                  </a:ext>
                </a:extLst>
              </p:cNvPr>
              <p:cNvSpPr/>
              <p:nvPr/>
            </p:nvSpPr>
            <p:spPr>
              <a:xfrm>
                <a:off x="5934887" y="3876102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4" name="Блок-схема: узел 13">
                <a:extLst>
                  <a:ext uri="{FF2B5EF4-FFF2-40B4-BE49-F238E27FC236}">
                    <a16:creationId xmlns:a16="http://schemas.microsoft.com/office/drawing/2014/main" id="{67F5B45A-FE16-0632-C976-EDEB420B84F7}"/>
                  </a:ext>
                </a:extLst>
              </p:cNvPr>
              <p:cNvSpPr/>
              <p:nvPr/>
            </p:nvSpPr>
            <p:spPr>
              <a:xfrm>
                <a:off x="4615540" y="4875825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6" name="Блок-схема: узел 15">
                <a:extLst>
                  <a:ext uri="{FF2B5EF4-FFF2-40B4-BE49-F238E27FC236}">
                    <a16:creationId xmlns:a16="http://schemas.microsoft.com/office/drawing/2014/main" id="{758D65FE-98C7-1754-88DA-3AC353647750}"/>
                  </a:ext>
                </a:extLst>
              </p:cNvPr>
              <p:cNvSpPr/>
              <p:nvPr/>
            </p:nvSpPr>
            <p:spPr>
              <a:xfrm>
                <a:off x="6892836" y="4875825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8" name="Блок-схема: узел 17">
                <a:extLst>
                  <a:ext uri="{FF2B5EF4-FFF2-40B4-BE49-F238E27FC236}">
                    <a16:creationId xmlns:a16="http://schemas.microsoft.com/office/drawing/2014/main" id="{87B51695-C68B-F81C-E796-1355F497EE73}"/>
                  </a:ext>
                </a:extLst>
              </p:cNvPr>
              <p:cNvSpPr/>
              <p:nvPr/>
            </p:nvSpPr>
            <p:spPr>
              <a:xfrm>
                <a:off x="7846421" y="5721531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0" name="Блок-схема: узел 19">
                <a:extLst>
                  <a:ext uri="{FF2B5EF4-FFF2-40B4-BE49-F238E27FC236}">
                    <a16:creationId xmlns:a16="http://schemas.microsoft.com/office/drawing/2014/main" id="{CF0F24CD-590B-F5D0-1946-6210F7106DE0}"/>
                  </a:ext>
                </a:extLst>
              </p:cNvPr>
              <p:cNvSpPr/>
              <p:nvPr/>
            </p:nvSpPr>
            <p:spPr>
              <a:xfrm>
                <a:off x="5939243" y="5721531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grpSp>
          <p:nvGrpSpPr>
            <p:cNvPr id="2054" name="Группа 2053">
              <a:extLst>
                <a:ext uri="{FF2B5EF4-FFF2-40B4-BE49-F238E27FC236}">
                  <a16:creationId xmlns:a16="http://schemas.microsoft.com/office/drawing/2014/main" id="{9CC98575-E78C-44A3-4B7D-B58808B56669}"/>
                </a:ext>
              </a:extLst>
            </p:cNvPr>
            <p:cNvGrpSpPr/>
            <p:nvPr/>
          </p:nvGrpSpPr>
          <p:grpSpPr>
            <a:xfrm>
              <a:off x="5826031" y="4586855"/>
              <a:ext cx="2989183" cy="1393735"/>
              <a:chOff x="5826031" y="4586855"/>
              <a:chExt cx="2989183" cy="1393735"/>
            </a:xfrm>
          </p:grpSpPr>
          <p:cxnSp>
            <p:nvCxnSpPr>
              <p:cNvPr id="22" name="Прямая соединительная линия 21">
                <a:extLst>
                  <a:ext uri="{FF2B5EF4-FFF2-40B4-BE49-F238E27FC236}">
                    <a16:creationId xmlns:a16="http://schemas.microsoft.com/office/drawing/2014/main" id="{82A3CEE3-E24A-09C8-8122-ACA8020A6AED}"/>
                  </a:ext>
                </a:extLst>
              </p:cNvPr>
              <p:cNvCxnSpPr>
                <a:cxnSpLocks/>
                <a:stCxn id="12" idx="3"/>
                <a:endCxn id="14" idx="0"/>
              </p:cNvCxnSpPr>
              <p:nvPr/>
            </p:nvCxnSpPr>
            <p:spPr>
              <a:xfrm flipH="1">
                <a:off x="5826031" y="4586855"/>
                <a:ext cx="1077649" cy="454480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Прямая соединительная линия 24">
                <a:extLst>
                  <a:ext uri="{FF2B5EF4-FFF2-40B4-BE49-F238E27FC236}">
                    <a16:creationId xmlns:a16="http://schemas.microsoft.com/office/drawing/2014/main" id="{5F3D75A9-033B-F671-7B09-4FA87FCCC37E}"/>
                  </a:ext>
                </a:extLst>
              </p:cNvPr>
              <p:cNvCxnSpPr>
                <a:cxnSpLocks/>
                <a:stCxn id="12" idx="5"/>
                <a:endCxn id="16" idx="0"/>
              </p:cNvCxnSpPr>
              <p:nvPr/>
            </p:nvCxnSpPr>
            <p:spPr>
              <a:xfrm>
                <a:off x="7387075" y="4586855"/>
                <a:ext cx="716252" cy="454480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Прямая соединительная линия 28">
                <a:extLst>
                  <a:ext uri="{FF2B5EF4-FFF2-40B4-BE49-F238E27FC236}">
                    <a16:creationId xmlns:a16="http://schemas.microsoft.com/office/drawing/2014/main" id="{A7A6E51A-BBC0-4599-6B99-28D19A60CF6A}"/>
                  </a:ext>
                </a:extLst>
              </p:cNvPr>
              <p:cNvCxnSpPr>
                <a:cxnSpLocks/>
                <a:stCxn id="16" idx="3"/>
                <a:endCxn id="20" idx="7"/>
              </p:cNvCxnSpPr>
              <p:nvPr/>
            </p:nvCxnSpPr>
            <p:spPr>
              <a:xfrm flipH="1">
                <a:off x="7391431" y="5586578"/>
                <a:ext cx="470198" cy="394012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8" name="Прямая соединительная линия 2047">
                <a:extLst>
                  <a:ext uri="{FF2B5EF4-FFF2-40B4-BE49-F238E27FC236}">
                    <a16:creationId xmlns:a16="http://schemas.microsoft.com/office/drawing/2014/main" id="{25E3E5B7-74B3-7626-A421-7FB65461EF7F}"/>
                  </a:ext>
                </a:extLst>
              </p:cNvPr>
              <p:cNvCxnSpPr>
                <a:cxnSpLocks/>
                <a:stCxn id="16" idx="5"/>
                <a:endCxn id="18" idx="1"/>
              </p:cNvCxnSpPr>
              <p:nvPr/>
            </p:nvCxnSpPr>
            <p:spPr>
              <a:xfrm>
                <a:off x="8345024" y="5586578"/>
                <a:ext cx="470190" cy="394012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58" name="Облачко с текстом: овальное 2057">
            <a:extLst>
              <a:ext uri="{FF2B5EF4-FFF2-40B4-BE49-F238E27FC236}">
                <a16:creationId xmlns:a16="http://schemas.microsoft.com/office/drawing/2014/main" id="{35D360B4-EF9F-5C71-DAA6-540752F14303}"/>
              </a:ext>
            </a:extLst>
          </p:cNvPr>
          <p:cNvSpPr/>
          <p:nvPr/>
        </p:nvSpPr>
        <p:spPr>
          <a:xfrm>
            <a:off x="10402958" y="2856312"/>
            <a:ext cx="326571" cy="222069"/>
          </a:xfrm>
          <a:prstGeom prst="wedgeEllipseCallout">
            <a:avLst/>
          </a:prstGeom>
          <a:solidFill>
            <a:srgbClr val="EA1B35"/>
          </a:solidFill>
          <a:ln>
            <a:solidFill>
              <a:srgbClr val="9204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00" name="Группа 2099">
            <a:extLst>
              <a:ext uri="{FF2B5EF4-FFF2-40B4-BE49-F238E27FC236}">
                <a16:creationId xmlns:a16="http://schemas.microsoft.com/office/drawing/2014/main" id="{50CF58DE-EA2F-5FDD-A586-C7BA4F43621F}"/>
              </a:ext>
            </a:extLst>
          </p:cNvPr>
          <p:cNvGrpSpPr/>
          <p:nvPr/>
        </p:nvGrpSpPr>
        <p:grpSpPr>
          <a:xfrm>
            <a:off x="6375042" y="4171764"/>
            <a:ext cx="4688396" cy="2188135"/>
            <a:chOff x="6375042" y="4171764"/>
            <a:chExt cx="4688396" cy="2188135"/>
          </a:xfrm>
        </p:grpSpPr>
        <p:sp>
          <p:nvSpPr>
            <p:cNvPr id="2064" name="Блок-схема: узел 2063">
              <a:extLst>
                <a:ext uri="{FF2B5EF4-FFF2-40B4-BE49-F238E27FC236}">
                  <a16:creationId xmlns:a16="http://schemas.microsoft.com/office/drawing/2014/main" id="{72CEA5D0-6BAB-D284-9BB1-5200130F1FAD}"/>
                </a:ext>
              </a:extLst>
            </p:cNvPr>
            <p:cNvSpPr/>
            <p:nvPr/>
          </p:nvSpPr>
          <p:spPr>
            <a:xfrm>
              <a:off x="7922616" y="5029424"/>
              <a:ext cx="683625" cy="638792"/>
            </a:xfrm>
            <a:prstGeom prst="flowChartConnector">
              <a:avLst/>
            </a:prstGeom>
            <a:solidFill>
              <a:srgbClr val="EA1B35"/>
            </a:solidFill>
            <a:ln>
              <a:solidFill>
                <a:srgbClr val="9204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2099" name="Группа 2098">
              <a:extLst>
                <a:ext uri="{FF2B5EF4-FFF2-40B4-BE49-F238E27FC236}">
                  <a16:creationId xmlns:a16="http://schemas.microsoft.com/office/drawing/2014/main" id="{6F7F3E3B-60D3-63DC-1840-157C4B124719}"/>
                </a:ext>
              </a:extLst>
            </p:cNvPr>
            <p:cNvGrpSpPr/>
            <p:nvPr/>
          </p:nvGrpSpPr>
          <p:grpSpPr>
            <a:xfrm>
              <a:off x="6375042" y="4171764"/>
              <a:ext cx="4688396" cy="2188135"/>
              <a:chOff x="6375042" y="4171764"/>
              <a:chExt cx="4688396" cy="2188135"/>
            </a:xfrm>
          </p:grpSpPr>
          <p:sp>
            <p:nvSpPr>
              <p:cNvPr id="2062" name="Блок-схема: узел 2061">
                <a:extLst>
                  <a:ext uri="{FF2B5EF4-FFF2-40B4-BE49-F238E27FC236}">
                    <a16:creationId xmlns:a16="http://schemas.microsoft.com/office/drawing/2014/main" id="{2209FCA9-F509-2E8A-F22E-1FE957111D8D}"/>
                  </a:ext>
                </a:extLst>
              </p:cNvPr>
              <p:cNvSpPr/>
              <p:nvPr/>
            </p:nvSpPr>
            <p:spPr>
              <a:xfrm>
                <a:off x="6511126" y="4214491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066" name="Блок-схема: узел 2065">
                <a:extLst>
                  <a:ext uri="{FF2B5EF4-FFF2-40B4-BE49-F238E27FC236}">
                    <a16:creationId xmlns:a16="http://schemas.microsoft.com/office/drawing/2014/main" id="{573D0CEC-92AC-C543-38B0-113B7036DEFD}"/>
                  </a:ext>
                </a:extLst>
              </p:cNvPr>
              <p:cNvSpPr/>
              <p:nvPr/>
            </p:nvSpPr>
            <p:spPr>
              <a:xfrm>
                <a:off x="6375042" y="5685179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068" name="Блок-схема: узел 2067">
                <a:extLst>
                  <a:ext uri="{FF2B5EF4-FFF2-40B4-BE49-F238E27FC236}">
                    <a16:creationId xmlns:a16="http://schemas.microsoft.com/office/drawing/2014/main" id="{0F0D956A-9795-3682-F703-B6C04717B3A2}"/>
                  </a:ext>
                </a:extLst>
              </p:cNvPr>
              <p:cNvSpPr/>
              <p:nvPr/>
            </p:nvSpPr>
            <p:spPr>
              <a:xfrm>
                <a:off x="9235439" y="4171764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070" name="Блок-схема: узел 2069">
                <a:extLst>
                  <a:ext uri="{FF2B5EF4-FFF2-40B4-BE49-F238E27FC236}">
                    <a16:creationId xmlns:a16="http://schemas.microsoft.com/office/drawing/2014/main" id="{120285F2-7C82-F569-3337-0B9AACF8572B}"/>
                  </a:ext>
                </a:extLst>
              </p:cNvPr>
              <p:cNvSpPr/>
              <p:nvPr/>
            </p:nvSpPr>
            <p:spPr>
              <a:xfrm>
                <a:off x="9447707" y="5721107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072" name="Блок-схема: узел 2071">
                <a:extLst>
                  <a:ext uri="{FF2B5EF4-FFF2-40B4-BE49-F238E27FC236}">
                    <a16:creationId xmlns:a16="http://schemas.microsoft.com/office/drawing/2014/main" id="{11EC6498-EFFB-2E70-9396-E10400CC861D}"/>
                  </a:ext>
                </a:extLst>
              </p:cNvPr>
              <p:cNvSpPr/>
              <p:nvPr/>
            </p:nvSpPr>
            <p:spPr>
              <a:xfrm>
                <a:off x="10379813" y="4886948"/>
                <a:ext cx="683625" cy="638792"/>
              </a:xfrm>
              <a:prstGeom prst="flowChartConnector">
                <a:avLst/>
              </a:prstGeom>
              <a:solidFill>
                <a:srgbClr val="EA1B35"/>
              </a:solidFill>
              <a:ln>
                <a:solidFill>
                  <a:srgbClr val="92041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2073" name="Прямая соединительная линия 2072">
                <a:extLst>
                  <a:ext uri="{FF2B5EF4-FFF2-40B4-BE49-F238E27FC236}">
                    <a16:creationId xmlns:a16="http://schemas.microsoft.com/office/drawing/2014/main" id="{1DA8596C-A591-7865-CA07-658AED9E48A3}"/>
                  </a:ext>
                </a:extLst>
              </p:cNvPr>
              <p:cNvCxnSpPr>
                <a:cxnSpLocks/>
                <a:endCxn id="2072" idx="1"/>
              </p:cNvCxnSpPr>
              <p:nvPr/>
            </p:nvCxnSpPr>
            <p:spPr>
              <a:xfrm>
                <a:off x="9865442" y="4651724"/>
                <a:ext cx="614486" cy="328773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5" name="Прямая соединительная линия 2074">
                <a:extLst>
                  <a:ext uri="{FF2B5EF4-FFF2-40B4-BE49-F238E27FC236}">
                    <a16:creationId xmlns:a16="http://schemas.microsoft.com/office/drawing/2014/main" id="{E86ED5E3-1259-1027-5DED-91194B146D52}"/>
                  </a:ext>
                </a:extLst>
              </p:cNvPr>
              <p:cNvCxnSpPr>
                <a:cxnSpLocks/>
                <a:stCxn id="2062" idx="6"/>
                <a:endCxn id="2068" idx="2"/>
              </p:cNvCxnSpPr>
              <p:nvPr/>
            </p:nvCxnSpPr>
            <p:spPr>
              <a:xfrm flipV="1">
                <a:off x="7194751" y="4491160"/>
                <a:ext cx="2040688" cy="42727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8" name="Прямая соединительная линия 2077">
                <a:extLst>
                  <a:ext uri="{FF2B5EF4-FFF2-40B4-BE49-F238E27FC236}">
                    <a16:creationId xmlns:a16="http://schemas.microsoft.com/office/drawing/2014/main" id="{E9D68FA5-60FD-4F8D-846C-534A40D34595}"/>
                  </a:ext>
                </a:extLst>
              </p:cNvPr>
              <p:cNvCxnSpPr>
                <a:cxnSpLocks/>
                <a:stCxn id="2062" idx="5"/>
                <a:endCxn id="2064" idx="1"/>
              </p:cNvCxnSpPr>
              <p:nvPr/>
            </p:nvCxnSpPr>
            <p:spPr>
              <a:xfrm>
                <a:off x="7094636" y="4759734"/>
                <a:ext cx="928095" cy="363239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1" name="Прямая соединительная линия 2080">
                <a:extLst>
                  <a:ext uri="{FF2B5EF4-FFF2-40B4-BE49-F238E27FC236}">
                    <a16:creationId xmlns:a16="http://schemas.microsoft.com/office/drawing/2014/main" id="{14214D86-78A1-3028-9133-5945E9179740}"/>
                  </a:ext>
                </a:extLst>
              </p:cNvPr>
              <p:cNvCxnSpPr>
                <a:cxnSpLocks/>
                <a:stCxn id="2062" idx="4"/>
                <a:endCxn id="2066" idx="0"/>
              </p:cNvCxnSpPr>
              <p:nvPr/>
            </p:nvCxnSpPr>
            <p:spPr>
              <a:xfrm flipH="1">
                <a:off x="6716855" y="4853283"/>
                <a:ext cx="136084" cy="831896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4" name="Прямая соединительная линия 2083">
                <a:extLst>
                  <a:ext uri="{FF2B5EF4-FFF2-40B4-BE49-F238E27FC236}">
                    <a16:creationId xmlns:a16="http://schemas.microsoft.com/office/drawing/2014/main" id="{38B0520F-F153-C3AE-D753-F91D40B12D0E}"/>
                  </a:ext>
                </a:extLst>
              </p:cNvPr>
              <p:cNvCxnSpPr>
                <a:cxnSpLocks/>
                <a:stCxn id="2064" idx="6"/>
                <a:endCxn id="2070" idx="1"/>
              </p:cNvCxnSpPr>
              <p:nvPr/>
            </p:nvCxnSpPr>
            <p:spPr>
              <a:xfrm>
                <a:off x="8606241" y="5348820"/>
                <a:ext cx="941581" cy="465836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7" name="Прямая соединительная линия 2086">
                <a:extLst>
                  <a:ext uri="{FF2B5EF4-FFF2-40B4-BE49-F238E27FC236}">
                    <a16:creationId xmlns:a16="http://schemas.microsoft.com/office/drawing/2014/main" id="{537C93C7-E6CC-161A-B9F8-6D9CBC23E94B}"/>
                  </a:ext>
                </a:extLst>
              </p:cNvPr>
              <p:cNvCxnSpPr>
                <a:cxnSpLocks/>
                <a:stCxn id="2072" idx="3"/>
                <a:endCxn id="2070" idx="7"/>
              </p:cNvCxnSpPr>
              <p:nvPr/>
            </p:nvCxnSpPr>
            <p:spPr>
              <a:xfrm flipH="1">
                <a:off x="10031217" y="5432191"/>
                <a:ext cx="448711" cy="382465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0" name="Прямая соединительная линия 2089">
                <a:extLst>
                  <a:ext uri="{FF2B5EF4-FFF2-40B4-BE49-F238E27FC236}">
                    <a16:creationId xmlns:a16="http://schemas.microsoft.com/office/drawing/2014/main" id="{7CD484E3-4B13-0AA1-1607-C027D128D845}"/>
                  </a:ext>
                </a:extLst>
              </p:cNvPr>
              <p:cNvCxnSpPr>
                <a:cxnSpLocks/>
                <a:stCxn id="2066" idx="6"/>
                <a:endCxn id="2070" idx="2"/>
              </p:cNvCxnSpPr>
              <p:nvPr/>
            </p:nvCxnSpPr>
            <p:spPr>
              <a:xfrm>
                <a:off x="7058667" y="6004575"/>
                <a:ext cx="2389040" cy="35928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3" name="Прямая соединительная линия 2092">
                <a:extLst>
                  <a:ext uri="{FF2B5EF4-FFF2-40B4-BE49-F238E27FC236}">
                    <a16:creationId xmlns:a16="http://schemas.microsoft.com/office/drawing/2014/main" id="{6B47FFCC-287D-B35C-DDE5-391FACA76D81}"/>
                  </a:ext>
                </a:extLst>
              </p:cNvPr>
              <p:cNvCxnSpPr>
                <a:cxnSpLocks/>
                <a:stCxn id="2068" idx="4"/>
                <a:endCxn id="2070" idx="0"/>
              </p:cNvCxnSpPr>
              <p:nvPr/>
            </p:nvCxnSpPr>
            <p:spPr>
              <a:xfrm>
                <a:off x="9577252" y="4810556"/>
                <a:ext cx="212268" cy="910551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6" name="Прямая соединительная линия 2095">
                <a:extLst>
                  <a:ext uri="{FF2B5EF4-FFF2-40B4-BE49-F238E27FC236}">
                    <a16:creationId xmlns:a16="http://schemas.microsoft.com/office/drawing/2014/main" id="{8888BF4D-DD29-1F7C-0C5D-036D5A3129AA}"/>
                  </a:ext>
                </a:extLst>
              </p:cNvPr>
              <p:cNvCxnSpPr>
                <a:cxnSpLocks/>
                <a:stCxn id="2066" idx="7"/>
                <a:endCxn id="2064" idx="2"/>
              </p:cNvCxnSpPr>
              <p:nvPr/>
            </p:nvCxnSpPr>
            <p:spPr>
              <a:xfrm flipV="1">
                <a:off x="6958552" y="5348820"/>
                <a:ext cx="964064" cy="429908"/>
              </a:xfrm>
              <a:prstGeom prst="line">
                <a:avLst/>
              </a:prstGeom>
              <a:ln>
                <a:solidFill>
                  <a:srgbClr val="92041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8980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5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1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1" id="{6A48F64B-3F6C-4AA4-8831-0B398D0914B7}" vid="{E0816C2A-05E1-4EAB-BC20-43ABCBECDFB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609</TotalTime>
  <Words>1105</Words>
  <Application>Microsoft Office PowerPoint</Application>
  <PresentationFormat>Широкоэкранный</PresentationFormat>
  <Paragraphs>248</Paragraphs>
  <Slides>20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-apple-system</vt:lpstr>
      <vt:lpstr>Arial</vt:lpstr>
      <vt:lpstr>Calibri</vt:lpstr>
      <vt:lpstr>Calibri Light</vt:lpstr>
      <vt:lpstr>Wingdings</vt:lpstr>
      <vt:lpstr>YS Text</vt:lpstr>
      <vt:lpstr>Тема1</vt:lpstr>
      <vt:lpstr>Презентация PowerPoint</vt:lpstr>
      <vt:lpstr>Введение в базы данных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 в базы данных</dc:title>
  <dc:creator>Admin</dc:creator>
  <cp:lastModifiedBy>Admin</cp:lastModifiedBy>
  <cp:revision>37</cp:revision>
  <dcterms:created xsi:type="dcterms:W3CDTF">2022-09-04T04:45:36Z</dcterms:created>
  <dcterms:modified xsi:type="dcterms:W3CDTF">2022-09-04T15:01:47Z</dcterms:modified>
</cp:coreProperties>
</file>

<file path=docProps/thumbnail.jpeg>
</file>